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82" r:id="rId2"/>
    <p:sldId id="258" r:id="rId3"/>
    <p:sldId id="259" r:id="rId4"/>
    <p:sldId id="260" r:id="rId5"/>
    <p:sldId id="261" r:id="rId6"/>
    <p:sldId id="262" r:id="rId7"/>
    <p:sldId id="263" r:id="rId8"/>
    <p:sldId id="266" r:id="rId9"/>
    <p:sldId id="372" r:id="rId10"/>
    <p:sldId id="267" r:id="rId11"/>
    <p:sldId id="374"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69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E053F5-FE50-11C1-E9B4-7B27D3D66CE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BDD5C417-1D5A-B4D7-380E-8973CAF8C9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0B551A4E-3B44-4398-D390-B77BD89726FF}"/>
              </a:ext>
            </a:extLst>
          </p:cNvPr>
          <p:cNvSpPr>
            <a:spLocks noGrp="1"/>
          </p:cNvSpPr>
          <p:nvPr>
            <p:ph type="dt" sz="half" idx="10"/>
          </p:nvPr>
        </p:nvSpPr>
        <p:spPr/>
        <p:txBody>
          <a:bodyPr/>
          <a:lstStyle/>
          <a:p>
            <a:fld id="{3E7C1F4F-6CF1-46A9-AFC5-90A1A7F0F923}" type="datetimeFigureOut">
              <a:rPr lang="tr-TR" smtClean="0"/>
              <a:pPr/>
              <a:t>19.09.2024</a:t>
            </a:fld>
            <a:endParaRPr lang="tr-TR"/>
          </a:p>
        </p:txBody>
      </p:sp>
      <p:sp>
        <p:nvSpPr>
          <p:cNvPr id="5" name="Alt Bilgi Yer Tutucusu 4">
            <a:extLst>
              <a:ext uri="{FF2B5EF4-FFF2-40B4-BE49-F238E27FC236}">
                <a16:creationId xmlns:a16="http://schemas.microsoft.com/office/drawing/2014/main" id="{6BB6185D-066F-E1A0-C3AA-F21E57D1E32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9890018-C2C6-3B60-6319-08F80BF50CA7}"/>
              </a:ext>
            </a:extLst>
          </p:cNvPr>
          <p:cNvSpPr>
            <a:spLocks noGrp="1"/>
          </p:cNvSpPr>
          <p:nvPr>
            <p:ph type="sldNum" sz="quarter" idx="12"/>
          </p:nvPr>
        </p:nvSpPr>
        <p:spPr/>
        <p:txBody>
          <a:bodyPr/>
          <a:lstStyle/>
          <a:p>
            <a:fld id="{9CFED12F-6683-4250-B6F3-E94B0B436DC6}" type="slidenum">
              <a:rPr lang="tr-TR" smtClean="0"/>
              <a:pPr/>
              <a:t>‹#›</a:t>
            </a:fld>
            <a:endParaRPr lang="tr-TR"/>
          </a:p>
        </p:txBody>
      </p:sp>
    </p:spTree>
    <p:extLst>
      <p:ext uri="{BB962C8B-B14F-4D97-AF65-F5344CB8AC3E}">
        <p14:creationId xmlns:p14="http://schemas.microsoft.com/office/powerpoint/2010/main" val="2682204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A16C03-F0FF-3233-A156-8D72845FAA9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72B4595-346C-D013-E5B8-494D112FD62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1ADC521-1364-364B-E254-8906038CEE92}"/>
              </a:ext>
            </a:extLst>
          </p:cNvPr>
          <p:cNvSpPr>
            <a:spLocks noGrp="1"/>
          </p:cNvSpPr>
          <p:nvPr>
            <p:ph type="dt" sz="half" idx="10"/>
          </p:nvPr>
        </p:nvSpPr>
        <p:spPr/>
        <p:txBody>
          <a:bodyPr/>
          <a:lstStyle/>
          <a:p>
            <a:fld id="{3E7C1F4F-6CF1-46A9-AFC5-90A1A7F0F923}" type="datetimeFigureOut">
              <a:rPr lang="tr-TR" smtClean="0"/>
              <a:pPr/>
              <a:t>19.09.2024</a:t>
            </a:fld>
            <a:endParaRPr lang="tr-TR"/>
          </a:p>
        </p:txBody>
      </p:sp>
      <p:sp>
        <p:nvSpPr>
          <p:cNvPr id="5" name="Alt Bilgi Yer Tutucusu 4">
            <a:extLst>
              <a:ext uri="{FF2B5EF4-FFF2-40B4-BE49-F238E27FC236}">
                <a16:creationId xmlns:a16="http://schemas.microsoft.com/office/drawing/2014/main" id="{2270B564-0F89-39D8-5577-A8AC4C18EDC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42AA31F-67AB-FEFF-7D96-788BC379B682}"/>
              </a:ext>
            </a:extLst>
          </p:cNvPr>
          <p:cNvSpPr>
            <a:spLocks noGrp="1"/>
          </p:cNvSpPr>
          <p:nvPr>
            <p:ph type="sldNum" sz="quarter" idx="12"/>
          </p:nvPr>
        </p:nvSpPr>
        <p:spPr/>
        <p:txBody>
          <a:bodyPr/>
          <a:lstStyle/>
          <a:p>
            <a:fld id="{9CFED12F-6683-4250-B6F3-E94B0B436DC6}" type="slidenum">
              <a:rPr lang="tr-TR" smtClean="0"/>
              <a:pPr/>
              <a:t>‹#›</a:t>
            </a:fld>
            <a:endParaRPr lang="tr-TR"/>
          </a:p>
        </p:txBody>
      </p:sp>
    </p:spTree>
    <p:extLst>
      <p:ext uri="{BB962C8B-B14F-4D97-AF65-F5344CB8AC3E}">
        <p14:creationId xmlns:p14="http://schemas.microsoft.com/office/powerpoint/2010/main" val="3192689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3C31878-4F3A-68AA-D729-AC83E901CC8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A0B1CBF8-7EC1-A623-58D3-E0164CA863E5}"/>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64C862A-47F4-C3C0-FF7D-CE963B3B4FC3}"/>
              </a:ext>
            </a:extLst>
          </p:cNvPr>
          <p:cNvSpPr>
            <a:spLocks noGrp="1"/>
          </p:cNvSpPr>
          <p:nvPr>
            <p:ph type="dt" sz="half" idx="10"/>
          </p:nvPr>
        </p:nvSpPr>
        <p:spPr/>
        <p:txBody>
          <a:bodyPr/>
          <a:lstStyle/>
          <a:p>
            <a:fld id="{3E7C1F4F-6CF1-46A9-AFC5-90A1A7F0F923}" type="datetimeFigureOut">
              <a:rPr lang="tr-TR" smtClean="0"/>
              <a:pPr/>
              <a:t>19.09.2024</a:t>
            </a:fld>
            <a:endParaRPr lang="tr-TR"/>
          </a:p>
        </p:txBody>
      </p:sp>
      <p:sp>
        <p:nvSpPr>
          <p:cNvPr id="5" name="Alt Bilgi Yer Tutucusu 4">
            <a:extLst>
              <a:ext uri="{FF2B5EF4-FFF2-40B4-BE49-F238E27FC236}">
                <a16:creationId xmlns:a16="http://schemas.microsoft.com/office/drawing/2014/main" id="{8F16630A-D5E6-9035-7774-A089C3FCFAC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2298B46-5B05-42E4-5809-F984D627A259}"/>
              </a:ext>
            </a:extLst>
          </p:cNvPr>
          <p:cNvSpPr>
            <a:spLocks noGrp="1"/>
          </p:cNvSpPr>
          <p:nvPr>
            <p:ph type="sldNum" sz="quarter" idx="12"/>
          </p:nvPr>
        </p:nvSpPr>
        <p:spPr/>
        <p:txBody>
          <a:bodyPr/>
          <a:lstStyle/>
          <a:p>
            <a:fld id="{9CFED12F-6683-4250-B6F3-E94B0B436DC6}" type="slidenum">
              <a:rPr lang="tr-TR" smtClean="0"/>
              <a:pPr/>
              <a:t>‹#›</a:t>
            </a:fld>
            <a:endParaRPr lang="tr-TR"/>
          </a:p>
        </p:txBody>
      </p:sp>
    </p:spTree>
    <p:extLst>
      <p:ext uri="{BB962C8B-B14F-4D97-AF65-F5344CB8AC3E}">
        <p14:creationId xmlns:p14="http://schemas.microsoft.com/office/powerpoint/2010/main" val="406862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A440AC-9285-7F94-3604-60D40180410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4428FB6-9270-B773-17B3-6BF45301E188}"/>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58F8048-CD60-EFE2-9EEC-F16807C4768F}"/>
              </a:ext>
            </a:extLst>
          </p:cNvPr>
          <p:cNvSpPr>
            <a:spLocks noGrp="1"/>
          </p:cNvSpPr>
          <p:nvPr>
            <p:ph type="dt" sz="half" idx="10"/>
          </p:nvPr>
        </p:nvSpPr>
        <p:spPr/>
        <p:txBody>
          <a:bodyPr/>
          <a:lstStyle/>
          <a:p>
            <a:fld id="{3E7C1F4F-6CF1-46A9-AFC5-90A1A7F0F923}" type="datetimeFigureOut">
              <a:rPr lang="tr-TR" smtClean="0"/>
              <a:pPr/>
              <a:t>19.09.2024</a:t>
            </a:fld>
            <a:endParaRPr lang="tr-TR"/>
          </a:p>
        </p:txBody>
      </p:sp>
      <p:sp>
        <p:nvSpPr>
          <p:cNvPr id="5" name="Alt Bilgi Yer Tutucusu 4">
            <a:extLst>
              <a:ext uri="{FF2B5EF4-FFF2-40B4-BE49-F238E27FC236}">
                <a16:creationId xmlns:a16="http://schemas.microsoft.com/office/drawing/2014/main" id="{4936A2C7-976A-A806-1C4B-F9132DCFFA5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6C9C184-E38E-BF8D-15F4-15657578F6D3}"/>
              </a:ext>
            </a:extLst>
          </p:cNvPr>
          <p:cNvSpPr>
            <a:spLocks noGrp="1"/>
          </p:cNvSpPr>
          <p:nvPr>
            <p:ph type="sldNum" sz="quarter" idx="12"/>
          </p:nvPr>
        </p:nvSpPr>
        <p:spPr/>
        <p:txBody>
          <a:bodyPr/>
          <a:lstStyle/>
          <a:p>
            <a:fld id="{9CFED12F-6683-4250-B6F3-E94B0B436DC6}" type="slidenum">
              <a:rPr lang="tr-TR" smtClean="0"/>
              <a:pPr/>
              <a:t>‹#›</a:t>
            </a:fld>
            <a:endParaRPr lang="tr-TR"/>
          </a:p>
        </p:txBody>
      </p:sp>
    </p:spTree>
    <p:extLst>
      <p:ext uri="{BB962C8B-B14F-4D97-AF65-F5344CB8AC3E}">
        <p14:creationId xmlns:p14="http://schemas.microsoft.com/office/powerpoint/2010/main" val="1296331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7ED275-062C-2831-FC41-B0897193051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664CA83D-E92F-4F0B-445A-49519E45EB7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6159D1F-F399-2D11-421D-1F4FA187B283}"/>
              </a:ext>
            </a:extLst>
          </p:cNvPr>
          <p:cNvSpPr>
            <a:spLocks noGrp="1"/>
          </p:cNvSpPr>
          <p:nvPr>
            <p:ph type="dt" sz="half" idx="10"/>
          </p:nvPr>
        </p:nvSpPr>
        <p:spPr/>
        <p:txBody>
          <a:bodyPr/>
          <a:lstStyle/>
          <a:p>
            <a:fld id="{3E7C1F4F-6CF1-46A9-AFC5-90A1A7F0F923}" type="datetimeFigureOut">
              <a:rPr lang="tr-TR" smtClean="0"/>
              <a:pPr/>
              <a:t>19.09.2024</a:t>
            </a:fld>
            <a:endParaRPr lang="tr-TR"/>
          </a:p>
        </p:txBody>
      </p:sp>
      <p:sp>
        <p:nvSpPr>
          <p:cNvPr id="5" name="Alt Bilgi Yer Tutucusu 4">
            <a:extLst>
              <a:ext uri="{FF2B5EF4-FFF2-40B4-BE49-F238E27FC236}">
                <a16:creationId xmlns:a16="http://schemas.microsoft.com/office/drawing/2014/main" id="{C4E60875-D745-5C2A-C72E-AB74AC902BE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49DFD2C-4C7C-6174-198B-61B8C64B21F1}"/>
              </a:ext>
            </a:extLst>
          </p:cNvPr>
          <p:cNvSpPr>
            <a:spLocks noGrp="1"/>
          </p:cNvSpPr>
          <p:nvPr>
            <p:ph type="sldNum" sz="quarter" idx="12"/>
          </p:nvPr>
        </p:nvSpPr>
        <p:spPr/>
        <p:txBody>
          <a:bodyPr/>
          <a:lstStyle/>
          <a:p>
            <a:fld id="{9CFED12F-6683-4250-B6F3-E94B0B436DC6}" type="slidenum">
              <a:rPr lang="tr-TR" smtClean="0"/>
              <a:pPr/>
              <a:t>‹#›</a:t>
            </a:fld>
            <a:endParaRPr lang="tr-TR"/>
          </a:p>
        </p:txBody>
      </p:sp>
    </p:spTree>
    <p:extLst>
      <p:ext uri="{BB962C8B-B14F-4D97-AF65-F5344CB8AC3E}">
        <p14:creationId xmlns:p14="http://schemas.microsoft.com/office/powerpoint/2010/main" val="1435193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3ABD3F-A3D6-119D-F98F-DB302014F4D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77E648E-F433-2897-15D4-54D79F6E6D1C}"/>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67CA15CB-A507-A35E-E452-AC34D72498EF}"/>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D14FE2B-4E75-4394-CEA7-07FA8DEBC0E6}"/>
              </a:ext>
            </a:extLst>
          </p:cNvPr>
          <p:cNvSpPr>
            <a:spLocks noGrp="1"/>
          </p:cNvSpPr>
          <p:nvPr>
            <p:ph type="dt" sz="half" idx="10"/>
          </p:nvPr>
        </p:nvSpPr>
        <p:spPr/>
        <p:txBody>
          <a:bodyPr/>
          <a:lstStyle/>
          <a:p>
            <a:fld id="{3E7C1F4F-6CF1-46A9-AFC5-90A1A7F0F923}" type="datetimeFigureOut">
              <a:rPr lang="tr-TR" smtClean="0"/>
              <a:pPr/>
              <a:t>19.09.2024</a:t>
            </a:fld>
            <a:endParaRPr lang="tr-TR"/>
          </a:p>
        </p:txBody>
      </p:sp>
      <p:sp>
        <p:nvSpPr>
          <p:cNvPr id="6" name="Alt Bilgi Yer Tutucusu 5">
            <a:extLst>
              <a:ext uri="{FF2B5EF4-FFF2-40B4-BE49-F238E27FC236}">
                <a16:creationId xmlns:a16="http://schemas.microsoft.com/office/drawing/2014/main" id="{5DCA5EB4-CD2E-3DE0-A384-7CA087824B7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153234C-911B-D2A0-1A9A-62B96EA391B8}"/>
              </a:ext>
            </a:extLst>
          </p:cNvPr>
          <p:cNvSpPr>
            <a:spLocks noGrp="1"/>
          </p:cNvSpPr>
          <p:nvPr>
            <p:ph type="sldNum" sz="quarter" idx="12"/>
          </p:nvPr>
        </p:nvSpPr>
        <p:spPr/>
        <p:txBody>
          <a:bodyPr/>
          <a:lstStyle/>
          <a:p>
            <a:fld id="{9CFED12F-6683-4250-B6F3-E94B0B436DC6}" type="slidenum">
              <a:rPr lang="tr-TR" smtClean="0"/>
              <a:pPr/>
              <a:t>‹#›</a:t>
            </a:fld>
            <a:endParaRPr lang="tr-TR"/>
          </a:p>
        </p:txBody>
      </p:sp>
    </p:spTree>
    <p:extLst>
      <p:ext uri="{BB962C8B-B14F-4D97-AF65-F5344CB8AC3E}">
        <p14:creationId xmlns:p14="http://schemas.microsoft.com/office/powerpoint/2010/main" val="4016321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0DECD7-BCA6-EC86-A95D-C9342D08DFB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CC91B2E-539E-E565-C474-7823BC64D0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AED985B6-34C2-EE18-A77D-066793EB2C7A}"/>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AA9578B4-7A46-0789-9B99-74EDA33CF0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C4F8466-1C99-C8C5-79F0-846BF817BDA8}"/>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D922733-6403-A489-8DC9-9F1447A6E606}"/>
              </a:ext>
            </a:extLst>
          </p:cNvPr>
          <p:cNvSpPr>
            <a:spLocks noGrp="1"/>
          </p:cNvSpPr>
          <p:nvPr>
            <p:ph type="dt" sz="half" idx="10"/>
          </p:nvPr>
        </p:nvSpPr>
        <p:spPr/>
        <p:txBody>
          <a:bodyPr/>
          <a:lstStyle/>
          <a:p>
            <a:fld id="{3E7C1F4F-6CF1-46A9-AFC5-90A1A7F0F923}" type="datetimeFigureOut">
              <a:rPr lang="tr-TR" smtClean="0"/>
              <a:pPr/>
              <a:t>19.09.2024</a:t>
            </a:fld>
            <a:endParaRPr lang="tr-TR"/>
          </a:p>
        </p:txBody>
      </p:sp>
      <p:sp>
        <p:nvSpPr>
          <p:cNvPr id="8" name="Alt Bilgi Yer Tutucusu 7">
            <a:extLst>
              <a:ext uri="{FF2B5EF4-FFF2-40B4-BE49-F238E27FC236}">
                <a16:creationId xmlns:a16="http://schemas.microsoft.com/office/drawing/2014/main" id="{EB3524DA-C455-FE7D-D827-49691026F27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525ECF9-AE61-126F-2274-58B4B424A559}"/>
              </a:ext>
            </a:extLst>
          </p:cNvPr>
          <p:cNvSpPr>
            <a:spLocks noGrp="1"/>
          </p:cNvSpPr>
          <p:nvPr>
            <p:ph type="sldNum" sz="quarter" idx="12"/>
          </p:nvPr>
        </p:nvSpPr>
        <p:spPr/>
        <p:txBody>
          <a:bodyPr/>
          <a:lstStyle/>
          <a:p>
            <a:fld id="{9CFED12F-6683-4250-B6F3-E94B0B436DC6}" type="slidenum">
              <a:rPr lang="tr-TR" smtClean="0"/>
              <a:pPr/>
              <a:t>‹#›</a:t>
            </a:fld>
            <a:endParaRPr lang="tr-TR"/>
          </a:p>
        </p:txBody>
      </p:sp>
    </p:spTree>
    <p:extLst>
      <p:ext uri="{BB962C8B-B14F-4D97-AF65-F5344CB8AC3E}">
        <p14:creationId xmlns:p14="http://schemas.microsoft.com/office/powerpoint/2010/main" val="3329622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616759-2C80-B2B9-C5AF-852713476E5B}"/>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5677381-7BA1-991F-0457-34313D8A4CF3}"/>
              </a:ext>
            </a:extLst>
          </p:cNvPr>
          <p:cNvSpPr>
            <a:spLocks noGrp="1"/>
          </p:cNvSpPr>
          <p:nvPr>
            <p:ph type="dt" sz="half" idx="10"/>
          </p:nvPr>
        </p:nvSpPr>
        <p:spPr/>
        <p:txBody>
          <a:bodyPr/>
          <a:lstStyle/>
          <a:p>
            <a:fld id="{3E7C1F4F-6CF1-46A9-AFC5-90A1A7F0F923}" type="datetimeFigureOut">
              <a:rPr lang="tr-TR" smtClean="0"/>
              <a:pPr/>
              <a:t>19.09.2024</a:t>
            </a:fld>
            <a:endParaRPr lang="tr-TR"/>
          </a:p>
        </p:txBody>
      </p:sp>
      <p:sp>
        <p:nvSpPr>
          <p:cNvPr id="4" name="Alt Bilgi Yer Tutucusu 3">
            <a:extLst>
              <a:ext uri="{FF2B5EF4-FFF2-40B4-BE49-F238E27FC236}">
                <a16:creationId xmlns:a16="http://schemas.microsoft.com/office/drawing/2014/main" id="{E25EB4F2-24D9-E444-AAAD-02073538EEB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4663CAC-F2FF-A0B1-4330-46F0CA5D82A5}"/>
              </a:ext>
            </a:extLst>
          </p:cNvPr>
          <p:cNvSpPr>
            <a:spLocks noGrp="1"/>
          </p:cNvSpPr>
          <p:nvPr>
            <p:ph type="sldNum" sz="quarter" idx="12"/>
          </p:nvPr>
        </p:nvSpPr>
        <p:spPr/>
        <p:txBody>
          <a:bodyPr/>
          <a:lstStyle/>
          <a:p>
            <a:fld id="{9CFED12F-6683-4250-B6F3-E94B0B436DC6}" type="slidenum">
              <a:rPr lang="tr-TR" smtClean="0"/>
              <a:pPr/>
              <a:t>‹#›</a:t>
            </a:fld>
            <a:endParaRPr lang="tr-TR"/>
          </a:p>
        </p:txBody>
      </p:sp>
    </p:spTree>
    <p:extLst>
      <p:ext uri="{BB962C8B-B14F-4D97-AF65-F5344CB8AC3E}">
        <p14:creationId xmlns:p14="http://schemas.microsoft.com/office/powerpoint/2010/main" val="1456320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31058A1-1238-6735-A71B-39048BA97F2C}"/>
              </a:ext>
            </a:extLst>
          </p:cNvPr>
          <p:cNvSpPr>
            <a:spLocks noGrp="1"/>
          </p:cNvSpPr>
          <p:nvPr>
            <p:ph type="dt" sz="half" idx="10"/>
          </p:nvPr>
        </p:nvSpPr>
        <p:spPr/>
        <p:txBody>
          <a:bodyPr/>
          <a:lstStyle/>
          <a:p>
            <a:fld id="{3E7C1F4F-6CF1-46A9-AFC5-90A1A7F0F923}" type="datetimeFigureOut">
              <a:rPr lang="tr-TR" smtClean="0"/>
              <a:pPr/>
              <a:t>19.09.2024</a:t>
            </a:fld>
            <a:endParaRPr lang="tr-TR"/>
          </a:p>
        </p:txBody>
      </p:sp>
      <p:sp>
        <p:nvSpPr>
          <p:cNvPr id="3" name="Alt Bilgi Yer Tutucusu 2">
            <a:extLst>
              <a:ext uri="{FF2B5EF4-FFF2-40B4-BE49-F238E27FC236}">
                <a16:creationId xmlns:a16="http://schemas.microsoft.com/office/drawing/2014/main" id="{7D105782-AE10-2F9D-B252-E18C509F23D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82FD9D40-29FA-5AF3-913C-94D137247328}"/>
              </a:ext>
            </a:extLst>
          </p:cNvPr>
          <p:cNvSpPr>
            <a:spLocks noGrp="1"/>
          </p:cNvSpPr>
          <p:nvPr>
            <p:ph type="sldNum" sz="quarter" idx="12"/>
          </p:nvPr>
        </p:nvSpPr>
        <p:spPr/>
        <p:txBody>
          <a:bodyPr/>
          <a:lstStyle/>
          <a:p>
            <a:fld id="{9CFED12F-6683-4250-B6F3-E94B0B436DC6}" type="slidenum">
              <a:rPr lang="tr-TR" smtClean="0"/>
              <a:pPr/>
              <a:t>‹#›</a:t>
            </a:fld>
            <a:endParaRPr lang="tr-TR"/>
          </a:p>
        </p:txBody>
      </p:sp>
    </p:spTree>
    <p:extLst>
      <p:ext uri="{BB962C8B-B14F-4D97-AF65-F5344CB8AC3E}">
        <p14:creationId xmlns:p14="http://schemas.microsoft.com/office/powerpoint/2010/main" val="3243398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502C58-51EB-E6C8-FB51-E3B60E724B6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6F81E8D-FEEC-AB7D-5CE2-989A8DD5AD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19E74EA7-51B5-D0F6-B42D-D6BCF1C10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1C6CA8F-6B82-DA71-D503-F5BF6E84E3D2}"/>
              </a:ext>
            </a:extLst>
          </p:cNvPr>
          <p:cNvSpPr>
            <a:spLocks noGrp="1"/>
          </p:cNvSpPr>
          <p:nvPr>
            <p:ph type="dt" sz="half" idx="10"/>
          </p:nvPr>
        </p:nvSpPr>
        <p:spPr/>
        <p:txBody>
          <a:bodyPr/>
          <a:lstStyle/>
          <a:p>
            <a:fld id="{3E7C1F4F-6CF1-46A9-AFC5-90A1A7F0F923}" type="datetimeFigureOut">
              <a:rPr lang="tr-TR" smtClean="0"/>
              <a:pPr/>
              <a:t>19.09.2024</a:t>
            </a:fld>
            <a:endParaRPr lang="tr-TR"/>
          </a:p>
        </p:txBody>
      </p:sp>
      <p:sp>
        <p:nvSpPr>
          <p:cNvPr id="6" name="Alt Bilgi Yer Tutucusu 5">
            <a:extLst>
              <a:ext uri="{FF2B5EF4-FFF2-40B4-BE49-F238E27FC236}">
                <a16:creationId xmlns:a16="http://schemas.microsoft.com/office/drawing/2014/main" id="{E2A41727-EF2F-C61A-103A-C6A5C2AF313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0361E7A-84D4-0D31-E5FF-CA9EBC1DA828}"/>
              </a:ext>
            </a:extLst>
          </p:cNvPr>
          <p:cNvSpPr>
            <a:spLocks noGrp="1"/>
          </p:cNvSpPr>
          <p:nvPr>
            <p:ph type="sldNum" sz="quarter" idx="12"/>
          </p:nvPr>
        </p:nvSpPr>
        <p:spPr/>
        <p:txBody>
          <a:bodyPr/>
          <a:lstStyle/>
          <a:p>
            <a:fld id="{9CFED12F-6683-4250-B6F3-E94B0B436DC6}" type="slidenum">
              <a:rPr lang="tr-TR" smtClean="0"/>
              <a:pPr/>
              <a:t>‹#›</a:t>
            </a:fld>
            <a:endParaRPr lang="tr-TR"/>
          </a:p>
        </p:txBody>
      </p:sp>
    </p:spTree>
    <p:extLst>
      <p:ext uri="{BB962C8B-B14F-4D97-AF65-F5344CB8AC3E}">
        <p14:creationId xmlns:p14="http://schemas.microsoft.com/office/powerpoint/2010/main" val="2771818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D3C190-AD2B-E98E-95A0-B9CA10B1196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69C94832-6843-0169-CDE4-E1E51A59AC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2F5826D-F04C-5948-E388-E03A2F87C2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39A1BB1-0F10-B923-D430-DE0F52883332}"/>
              </a:ext>
            </a:extLst>
          </p:cNvPr>
          <p:cNvSpPr>
            <a:spLocks noGrp="1"/>
          </p:cNvSpPr>
          <p:nvPr>
            <p:ph type="dt" sz="half" idx="10"/>
          </p:nvPr>
        </p:nvSpPr>
        <p:spPr/>
        <p:txBody>
          <a:bodyPr/>
          <a:lstStyle/>
          <a:p>
            <a:fld id="{3E7C1F4F-6CF1-46A9-AFC5-90A1A7F0F923}" type="datetimeFigureOut">
              <a:rPr lang="tr-TR" smtClean="0"/>
              <a:pPr/>
              <a:t>19.09.2024</a:t>
            </a:fld>
            <a:endParaRPr lang="tr-TR"/>
          </a:p>
        </p:txBody>
      </p:sp>
      <p:sp>
        <p:nvSpPr>
          <p:cNvPr id="6" name="Alt Bilgi Yer Tutucusu 5">
            <a:extLst>
              <a:ext uri="{FF2B5EF4-FFF2-40B4-BE49-F238E27FC236}">
                <a16:creationId xmlns:a16="http://schemas.microsoft.com/office/drawing/2014/main" id="{E4BBD946-5DDD-72A8-08D5-D7CC69D8EB4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561F5D3-06C9-2275-9F8E-BB21014F8471}"/>
              </a:ext>
            </a:extLst>
          </p:cNvPr>
          <p:cNvSpPr>
            <a:spLocks noGrp="1"/>
          </p:cNvSpPr>
          <p:nvPr>
            <p:ph type="sldNum" sz="quarter" idx="12"/>
          </p:nvPr>
        </p:nvSpPr>
        <p:spPr/>
        <p:txBody>
          <a:bodyPr/>
          <a:lstStyle/>
          <a:p>
            <a:fld id="{9CFED12F-6683-4250-B6F3-E94B0B436DC6}" type="slidenum">
              <a:rPr lang="tr-TR" smtClean="0"/>
              <a:pPr/>
              <a:t>‹#›</a:t>
            </a:fld>
            <a:endParaRPr lang="tr-TR"/>
          </a:p>
        </p:txBody>
      </p:sp>
    </p:spTree>
    <p:extLst>
      <p:ext uri="{BB962C8B-B14F-4D97-AF65-F5344CB8AC3E}">
        <p14:creationId xmlns:p14="http://schemas.microsoft.com/office/powerpoint/2010/main" val="1090346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8E1BD58-F5C6-EA8F-8FF2-B4E969518B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A8439F4-E6EC-6AEF-A8F8-648AC5DB98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01ACDAE-1C13-A0CC-82E1-4BC3B2AE53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7C1F4F-6CF1-46A9-AFC5-90A1A7F0F923}" type="datetimeFigureOut">
              <a:rPr lang="tr-TR" smtClean="0"/>
              <a:pPr/>
              <a:t>19.09.2024</a:t>
            </a:fld>
            <a:endParaRPr lang="tr-TR"/>
          </a:p>
        </p:txBody>
      </p:sp>
      <p:sp>
        <p:nvSpPr>
          <p:cNvPr id="5" name="Alt Bilgi Yer Tutucusu 4">
            <a:extLst>
              <a:ext uri="{FF2B5EF4-FFF2-40B4-BE49-F238E27FC236}">
                <a16:creationId xmlns:a16="http://schemas.microsoft.com/office/drawing/2014/main" id="{56C69FAE-EA30-78D2-90D4-0876937C5C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A00F96FD-2110-8BD3-D58D-4D4A67F1D1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FED12F-6683-4250-B6F3-E94B0B436DC6}" type="slidenum">
              <a:rPr lang="tr-TR" smtClean="0"/>
              <a:pPr/>
              <a:t>‹#›</a:t>
            </a:fld>
            <a:endParaRPr lang="tr-TR"/>
          </a:p>
        </p:txBody>
      </p:sp>
    </p:spTree>
    <p:extLst>
      <p:ext uri="{BB962C8B-B14F-4D97-AF65-F5344CB8AC3E}">
        <p14:creationId xmlns:p14="http://schemas.microsoft.com/office/powerpoint/2010/main" val="147414852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685109" y="1394423"/>
            <a:ext cx="9453743" cy="2275844"/>
          </a:xfrm>
        </p:spPr>
        <p:txBody>
          <a:bodyPr>
            <a:noAutofit/>
          </a:bodyPr>
          <a:lstStyle/>
          <a:p>
            <a:pPr algn="ctr"/>
            <a:r>
              <a:rPr lang="tr-TR" sz="6600" b="1" dirty="0">
                <a:ln w="22225">
                  <a:solidFill>
                    <a:schemeClr val="accent2"/>
                  </a:solidFill>
                  <a:prstDash val="solid"/>
                </a:ln>
                <a:solidFill>
                  <a:schemeClr val="accent2">
                    <a:lumMod val="40000"/>
                    <a:lumOff val="60000"/>
                  </a:schemeClr>
                </a:solidFill>
                <a:latin typeface="Constantia" panose="02030602050306030303" pitchFamily="18" charset="0"/>
              </a:rPr>
              <a:t>KARIK SULAMA YÖNTEMİ</a:t>
            </a:r>
          </a:p>
        </p:txBody>
      </p:sp>
      <p:sp>
        <p:nvSpPr>
          <p:cNvPr id="6" name="5 İçerik Yer Tutucusu"/>
          <p:cNvSpPr>
            <a:spLocks noGrp="1"/>
          </p:cNvSpPr>
          <p:nvPr>
            <p:ph idx="1"/>
          </p:nvPr>
        </p:nvSpPr>
        <p:spPr>
          <a:xfrm>
            <a:off x="315980" y="4558936"/>
            <a:ext cx="12192000" cy="895085"/>
          </a:xfrm>
        </p:spPr>
        <p:txBody>
          <a:bodyPr>
            <a:normAutofit/>
          </a:bodyPr>
          <a:lstStyle/>
          <a:p>
            <a:pPr algn="ctr">
              <a:buNone/>
            </a:pPr>
            <a:r>
              <a:rPr lang="tr-TR" sz="2400" b="1" dirty="0">
                <a:solidFill>
                  <a:srgbClr val="FF0000"/>
                </a:solidFill>
              </a:rPr>
              <a:t>Prof. Dr. A. Halim ORTA</a:t>
            </a:r>
            <a:endParaRPr lang="en-US" sz="2400" b="1" dirty="0">
              <a:solidFill>
                <a:srgbClr val="FF0000"/>
              </a:solidFill>
            </a:endParaRPr>
          </a:p>
          <a:p>
            <a:pPr algn="ctr">
              <a:buNone/>
            </a:pPr>
            <a:endParaRPr lang="tr-TR"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Plough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0" y="0"/>
            <a:ext cx="5958348" cy="6858000"/>
          </a:xfrm>
          <a:prstGeom prst="rect">
            <a:avLst/>
          </a:prstGeom>
        </p:spPr>
      </p:pic>
      <p:pic>
        <p:nvPicPr>
          <p:cNvPr id="3" name="Picture 5" descr="tractor-wee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8348" y="0"/>
            <a:ext cx="6233652"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308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0" y="2628899"/>
            <a:ext cx="6381750" cy="42291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320" y="0"/>
            <a:ext cx="6381750" cy="422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91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31975"/>
          <a:stretch/>
        </p:blipFill>
        <p:spPr>
          <a:xfrm>
            <a:off x="-661182" y="3893127"/>
            <a:ext cx="12853181" cy="2964872"/>
          </a:xfrm>
          <a:prstGeom prst="rect">
            <a:avLst/>
          </a:prstGeom>
        </p:spPr>
      </p:pic>
      <p:sp>
        <p:nvSpPr>
          <p:cNvPr id="2" name="Unvan 1"/>
          <p:cNvSpPr>
            <a:spLocks noGrp="1"/>
          </p:cNvSpPr>
          <p:nvPr>
            <p:ph type="title"/>
          </p:nvPr>
        </p:nvSpPr>
        <p:spPr>
          <a:xfrm>
            <a:off x="1510144" y="0"/>
            <a:ext cx="9601200" cy="1485900"/>
          </a:xfrm>
        </p:spPr>
        <p:txBody>
          <a:bodyPr>
            <a:normAutofit/>
          </a:bodyPr>
          <a:lstStyle/>
          <a:p>
            <a:r>
              <a:rPr lang="tr-TR" sz="4800" b="1" dirty="0">
                <a:solidFill>
                  <a:srgbClr val="C00000"/>
                </a:solidFill>
                <a:latin typeface="Candara Light" panose="020E0502030303020204" pitchFamily="34" charset="0"/>
              </a:rPr>
              <a:t>Yöntemin Avantajları</a:t>
            </a:r>
          </a:p>
        </p:txBody>
      </p:sp>
      <p:sp>
        <p:nvSpPr>
          <p:cNvPr id="3" name="İçerik Yer Tutucusu 2"/>
          <p:cNvSpPr>
            <a:spLocks noGrp="1"/>
          </p:cNvSpPr>
          <p:nvPr>
            <p:ph idx="1"/>
          </p:nvPr>
        </p:nvSpPr>
        <p:spPr>
          <a:xfrm>
            <a:off x="817418" y="1091045"/>
            <a:ext cx="10986653" cy="3581400"/>
          </a:xfrm>
        </p:spPr>
        <p:txBody>
          <a:bodyPr>
            <a:normAutofit/>
          </a:bodyPr>
          <a:lstStyle/>
          <a:p>
            <a:pPr algn="just">
              <a:buFont typeface="Wingdings" pitchFamily="2" charset="2"/>
              <a:buChar char="Ø"/>
              <a:defRPr/>
            </a:pPr>
            <a:r>
              <a:rPr lang="tr-TR" sz="2200" dirty="0">
                <a:solidFill>
                  <a:schemeClr val="tx1"/>
                </a:solidFill>
                <a:latin typeface="Comic Sans MS" panose="030F0702030302020204" pitchFamily="66" charset="0"/>
              </a:rPr>
              <a:t>Ağır bünyeli topraklar için en ideal yüzey sulama yöntemidir.</a:t>
            </a:r>
          </a:p>
          <a:p>
            <a:pPr algn="just">
              <a:buFont typeface="Wingdings" pitchFamily="2" charset="2"/>
              <a:buChar char="Ø"/>
              <a:defRPr/>
            </a:pPr>
            <a:r>
              <a:rPr lang="tr-TR" sz="2200" dirty="0">
                <a:solidFill>
                  <a:schemeClr val="tx1"/>
                </a:solidFill>
                <a:latin typeface="Comic Sans MS" panose="030F0702030302020204" pitchFamily="66" charset="0"/>
              </a:rPr>
              <a:t>Bitkinin su teması söz konusu olmadığından, bu biçimde ortaya çıkabilecek hastalıklar açısından en güvenilir yüzey sulama yöntemidir.</a:t>
            </a:r>
          </a:p>
          <a:p>
            <a:pPr algn="just">
              <a:buFont typeface="Wingdings" pitchFamily="2" charset="2"/>
              <a:buChar char="Ø"/>
              <a:defRPr/>
            </a:pPr>
            <a:r>
              <a:rPr lang="tr-TR" sz="2200" dirty="0">
                <a:solidFill>
                  <a:schemeClr val="tx1"/>
                </a:solidFill>
                <a:latin typeface="Comic Sans MS" panose="030F0702030302020204" pitchFamily="66" charset="0"/>
              </a:rPr>
              <a:t>Sulama doğrultusuna dik yönde yüksek eğim koşullarında bile uygulanabilir.</a:t>
            </a:r>
          </a:p>
          <a:p>
            <a:pPr algn="just">
              <a:buFont typeface="Wingdings" pitchFamily="2" charset="2"/>
              <a:buChar char="Ø"/>
              <a:defRPr/>
            </a:pPr>
            <a:r>
              <a:rPr lang="tr-TR" sz="2200" dirty="0">
                <a:solidFill>
                  <a:schemeClr val="tx1"/>
                </a:solidFill>
                <a:latin typeface="Comic Sans MS" panose="030F0702030302020204" pitchFamily="66" charset="0"/>
              </a:rPr>
              <a:t>Karıklar </a:t>
            </a:r>
            <a:r>
              <a:rPr lang="tr-TR" sz="2200" dirty="0" err="1">
                <a:solidFill>
                  <a:schemeClr val="tx1"/>
                </a:solidFill>
                <a:latin typeface="Comic Sans MS" panose="030F0702030302020204" pitchFamily="66" charset="0"/>
              </a:rPr>
              <a:t>listerlerle</a:t>
            </a:r>
            <a:r>
              <a:rPr lang="tr-TR" sz="2200" dirty="0">
                <a:solidFill>
                  <a:schemeClr val="tx1"/>
                </a:solidFill>
                <a:latin typeface="Comic Sans MS" panose="030F0702030302020204" pitchFamily="66" charset="0"/>
              </a:rPr>
              <a:t> (karık açma pulluklarıyla) açılabileceğinden ve bir yüzey sulama yöntemi olduğundan ilk yatırım masrafları düşüktür.</a:t>
            </a:r>
          </a:p>
          <a:p>
            <a:pPr algn="just"/>
            <a:endParaRPr lang="tr-TR" sz="2200" dirty="0">
              <a:solidFill>
                <a:schemeClr val="tx1"/>
              </a:solidFill>
            </a:endParaRPr>
          </a:p>
        </p:txBody>
      </p:sp>
    </p:spTree>
    <p:extLst>
      <p:ext uri="{BB962C8B-B14F-4D97-AF65-F5344CB8AC3E}">
        <p14:creationId xmlns:p14="http://schemas.microsoft.com/office/powerpoint/2010/main" val="2190152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a:spLocks noGrp="1"/>
          </p:cNvSpPr>
          <p:nvPr>
            <p:ph type="title"/>
          </p:nvPr>
        </p:nvSpPr>
        <p:spPr>
          <a:xfrm>
            <a:off x="1395472" y="-101884"/>
            <a:ext cx="9601200" cy="1485900"/>
          </a:xfrm>
        </p:spPr>
        <p:txBody>
          <a:bodyPr>
            <a:normAutofit/>
          </a:bodyPr>
          <a:lstStyle/>
          <a:p>
            <a:r>
              <a:rPr lang="tr-TR" sz="4800" b="1" dirty="0">
                <a:solidFill>
                  <a:srgbClr val="C00000"/>
                </a:solidFill>
                <a:latin typeface="Candara Light" panose="020E0502030303020204" pitchFamily="34" charset="0"/>
              </a:rPr>
              <a:t>Yöntemin Dezavantajları </a:t>
            </a:r>
          </a:p>
        </p:txBody>
      </p:sp>
      <p:sp>
        <p:nvSpPr>
          <p:cNvPr id="3" name="İçerik Yer Tutucusu 2"/>
          <p:cNvSpPr>
            <a:spLocks noGrp="1"/>
          </p:cNvSpPr>
          <p:nvPr>
            <p:ph idx="1"/>
          </p:nvPr>
        </p:nvSpPr>
        <p:spPr>
          <a:xfrm>
            <a:off x="845127" y="881496"/>
            <a:ext cx="11024755" cy="3581400"/>
          </a:xfrm>
        </p:spPr>
        <p:txBody>
          <a:bodyPr>
            <a:normAutofit/>
          </a:bodyPr>
          <a:lstStyle/>
          <a:p>
            <a:pPr algn="just">
              <a:buFont typeface="Wingdings" pitchFamily="2" charset="2"/>
              <a:buChar char="Ø"/>
              <a:defRPr/>
            </a:pPr>
            <a:r>
              <a:rPr lang="tr-TR" sz="2200" dirty="0">
                <a:solidFill>
                  <a:schemeClr val="tx1"/>
                </a:solidFill>
                <a:latin typeface="Comic Sans MS" panose="030F0702030302020204" pitchFamily="66" charset="0"/>
              </a:rPr>
              <a:t>Yüzey akış söz konusu olduğundan yüzey drenaj sistemi gerektirir.</a:t>
            </a:r>
          </a:p>
          <a:p>
            <a:pPr algn="just">
              <a:buFont typeface="Wingdings" pitchFamily="2" charset="2"/>
              <a:buChar char="Ø"/>
              <a:defRPr/>
            </a:pPr>
            <a:r>
              <a:rPr lang="tr-TR" sz="2200" dirty="0">
                <a:solidFill>
                  <a:schemeClr val="tx1"/>
                </a:solidFill>
                <a:latin typeface="Comic Sans MS" panose="030F0702030302020204" pitchFamily="66" charset="0"/>
              </a:rPr>
              <a:t>Tarla başı kanalının yanında dağıtım kanallarının da açılması gerekeceğinden ek bir masraf doğurur.</a:t>
            </a:r>
          </a:p>
          <a:p>
            <a:pPr algn="just">
              <a:buFont typeface="Wingdings" pitchFamily="2" charset="2"/>
              <a:buChar char="Ø"/>
              <a:defRPr/>
            </a:pPr>
            <a:r>
              <a:rPr lang="tr-TR" sz="2200" dirty="0">
                <a:solidFill>
                  <a:schemeClr val="tx1"/>
                </a:solidFill>
                <a:latin typeface="Comic Sans MS" panose="030F0702030302020204" pitchFamily="66" charset="0"/>
              </a:rPr>
              <a:t>Sulamadan dönen suların tekrar kullanılmaması halinde su uygulama randımanı düşük olur.</a:t>
            </a:r>
          </a:p>
          <a:p>
            <a:pPr algn="just">
              <a:buFont typeface="Wingdings" pitchFamily="2" charset="2"/>
              <a:buChar char="Ø"/>
              <a:defRPr/>
            </a:pPr>
            <a:r>
              <a:rPr lang="tr-TR" sz="2200" dirty="0">
                <a:solidFill>
                  <a:schemeClr val="tx1"/>
                </a:solidFill>
                <a:latin typeface="Comic Sans MS" panose="030F0702030302020204" pitchFamily="66" charset="0"/>
              </a:rPr>
              <a:t>Özellikle tuzlu toprak ve su koşullarında karık sırtlarında biriken tuz bitki gelişmesi için sorun yaratabilir. Bu koşullarda kış yağışları yetersiz ise toprağa yıkama uygulamak gerekir.</a:t>
            </a:r>
          </a:p>
          <a:p>
            <a:pPr algn="just"/>
            <a:endParaRPr lang="tr-TR" sz="2200" dirty="0"/>
          </a:p>
        </p:txBody>
      </p:sp>
      <p:pic>
        <p:nvPicPr>
          <p:cNvPr id="8" name="Picture 7"/>
          <p:cNvPicPr>
            <a:picLocks noChangeAspect="1"/>
          </p:cNvPicPr>
          <p:nvPr/>
        </p:nvPicPr>
        <p:blipFill rotWithShape="1">
          <a:blip r:embed="rId2"/>
          <a:srcRect t="31975"/>
          <a:stretch/>
        </p:blipFill>
        <p:spPr>
          <a:xfrm>
            <a:off x="-225082" y="3906982"/>
            <a:ext cx="12417082" cy="2964872"/>
          </a:xfrm>
          <a:prstGeom prst="rect">
            <a:avLst/>
          </a:prstGeom>
        </p:spPr>
      </p:pic>
    </p:spTree>
    <p:extLst>
      <p:ext uri="{BB962C8B-B14F-4D97-AF65-F5344CB8AC3E}">
        <p14:creationId xmlns:p14="http://schemas.microsoft.com/office/powerpoint/2010/main" val="1937621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14746"/>
          </a:xfrm>
        </p:spPr>
        <p:txBody>
          <a:bodyPr>
            <a:normAutofit/>
          </a:bodyPr>
          <a:lstStyle/>
          <a:p>
            <a:pPr algn="ctr"/>
            <a:r>
              <a:rPr lang="tr-TR" sz="3200" dirty="0">
                <a:solidFill>
                  <a:srgbClr val="C00000"/>
                </a:solidFill>
                <a:latin typeface="Comic Sans MS" panose="030F0702030302020204" pitchFamily="66" charset="0"/>
              </a:rPr>
              <a:t>Karık Tipleri</a:t>
            </a:r>
          </a:p>
        </p:txBody>
      </p:sp>
      <p:sp>
        <p:nvSpPr>
          <p:cNvPr id="3" name="İçerik Yer Tutucusu 2"/>
          <p:cNvSpPr>
            <a:spLocks noGrp="1"/>
          </p:cNvSpPr>
          <p:nvPr>
            <p:ph idx="1"/>
          </p:nvPr>
        </p:nvSpPr>
        <p:spPr>
          <a:xfrm>
            <a:off x="838200" y="1179871"/>
            <a:ext cx="10515600" cy="5176683"/>
          </a:xfrm>
        </p:spPr>
        <p:txBody>
          <a:bodyPr>
            <a:normAutofit/>
          </a:bodyPr>
          <a:lstStyle/>
          <a:p>
            <a:pPr>
              <a:buNone/>
              <a:defRPr/>
            </a:pPr>
            <a:r>
              <a:rPr lang="tr-TR" sz="2000" dirty="0">
                <a:solidFill>
                  <a:schemeClr val="tx1"/>
                </a:solidFill>
                <a:latin typeface="Comic Sans MS" panose="030F0702030302020204" pitchFamily="66" charset="0"/>
              </a:rPr>
              <a:t>Uygulamada karık sulama yöntemi 3 biçimde gerçekleştirilebilir;</a:t>
            </a:r>
          </a:p>
          <a:p>
            <a:pPr marL="514350" indent="-514350" algn="just">
              <a:buFont typeface="Cambria"/>
              <a:buAutoNum type="arabicPeriod"/>
              <a:defRPr/>
            </a:pPr>
            <a:r>
              <a:rPr lang="tr-TR" sz="2000" b="1" dirty="0">
                <a:solidFill>
                  <a:schemeClr val="tx1"/>
                </a:solidFill>
                <a:latin typeface="Comic Sans MS" panose="030F0702030302020204" pitchFamily="66" charset="0"/>
              </a:rPr>
              <a:t>Sabit debili açık karıklar:</a:t>
            </a:r>
            <a:r>
              <a:rPr lang="tr-TR" sz="2000" dirty="0">
                <a:solidFill>
                  <a:schemeClr val="tx1"/>
                </a:solidFill>
                <a:latin typeface="Comic Sans MS" panose="030F0702030302020204" pitchFamily="66" charset="0"/>
              </a:rPr>
              <a:t> Sulama doğrultusunda eğim söz konusudur ve karık sonları açıktır. Sulama süresi boyunca karıklara sabit debi uygulanır. Dolayısıyla karıklardan çıkan yüzey akış miktarı çok yüksektir. Bu nedenle sulamadan dönen suların tekrar sulamada kullanılması gerekir. Ancak bu koşulda uygulanabilecek bir alternatiftir. Aksi halde su uygulama randımanı çok düşük olur.</a:t>
            </a:r>
          </a:p>
          <a:p>
            <a:pPr marL="514350" indent="-514350" algn="just">
              <a:buFont typeface="Cambria"/>
              <a:buAutoNum type="arabicPeriod"/>
              <a:defRPr/>
            </a:pPr>
            <a:r>
              <a:rPr lang="tr-TR" sz="2000" b="1" dirty="0">
                <a:solidFill>
                  <a:schemeClr val="tx1"/>
                </a:solidFill>
                <a:latin typeface="Comic Sans MS" panose="030F0702030302020204" pitchFamily="66" charset="0"/>
              </a:rPr>
              <a:t>Değişken debili açık karıklar: </a:t>
            </a:r>
            <a:r>
              <a:rPr lang="tr-TR" sz="2000" dirty="0">
                <a:solidFill>
                  <a:schemeClr val="tx1"/>
                </a:solidFill>
                <a:latin typeface="Comic Sans MS" panose="030F0702030302020204" pitchFamily="66" charset="0"/>
              </a:rPr>
              <a:t>Farkı, su karık sonuna ulaştıktan sonra sulama süresinin arta kalan diliminde karık debisi yarıya düşürülür. Böylece yüzey akış miktarı azaltılarak su uygulama randımanı arttırılır.</a:t>
            </a:r>
            <a:r>
              <a:rPr lang="tr-TR" sz="2000" b="1" dirty="0">
                <a:solidFill>
                  <a:schemeClr val="tx1"/>
                </a:solidFill>
                <a:latin typeface="Comic Sans MS" panose="030F0702030302020204" pitchFamily="66" charset="0"/>
              </a:rPr>
              <a:t> </a:t>
            </a:r>
            <a:r>
              <a:rPr lang="tr-TR" sz="2000" dirty="0">
                <a:solidFill>
                  <a:schemeClr val="tx1"/>
                </a:solidFill>
                <a:latin typeface="Comic Sans MS" panose="030F0702030302020204" pitchFamily="66" charset="0"/>
              </a:rPr>
              <a:t>Sulamadan dönen suların tekrar kullanılma olanağı yok ise uygulamada değişken debili karıklar kullanılır.</a:t>
            </a:r>
          </a:p>
          <a:p>
            <a:pPr marL="514350" indent="-514350" algn="just">
              <a:buFont typeface="Cambria"/>
              <a:buAutoNum type="arabicPeriod"/>
              <a:defRPr/>
            </a:pPr>
            <a:r>
              <a:rPr lang="tr-TR" sz="2000" b="1" dirty="0">
                <a:solidFill>
                  <a:schemeClr val="tx1"/>
                </a:solidFill>
                <a:latin typeface="Comic Sans MS" panose="030F0702030302020204" pitchFamily="66" charset="0"/>
              </a:rPr>
              <a:t>Kapalı karıklar: </a:t>
            </a:r>
            <a:r>
              <a:rPr lang="tr-TR" sz="2000" dirty="0">
                <a:solidFill>
                  <a:schemeClr val="tx1"/>
                </a:solidFill>
                <a:latin typeface="Comic Sans MS" panose="030F0702030302020204" pitchFamily="66" charset="0"/>
              </a:rPr>
              <a:t>Sulama doğrultusunda eğim yok ise ya da karık uçları arasındaki kot farkı, bir sulamada uygulanacak net sulama suyu miktarını aşmıyor ise, bu koşullarda karık sonları kapatılarak kapalı karıklar oluşturulur. Bu uygulama biçiminde yüzey akış söz konusu olmadığından yüzey drenaj kanallarına ihtiyaç yoktur. Dolayısıyla su uygulama randımanı çok yüksektir.</a:t>
            </a:r>
            <a:endParaRPr lang="tr-TR" sz="2000" b="1" dirty="0">
              <a:solidFill>
                <a:schemeClr val="tx1"/>
              </a:solidFill>
              <a:latin typeface="Comic Sans MS" panose="030F0702030302020204" pitchFamily="66" charset="0"/>
            </a:endParaRPr>
          </a:p>
          <a:p>
            <a:endParaRPr lang="tr-TR" dirty="0"/>
          </a:p>
        </p:txBody>
      </p:sp>
    </p:spTree>
    <p:extLst>
      <p:ext uri="{BB962C8B-B14F-4D97-AF65-F5344CB8AC3E}">
        <p14:creationId xmlns:p14="http://schemas.microsoft.com/office/powerpoint/2010/main" val="599793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26256"/>
          </a:xfrm>
        </p:spPr>
        <p:txBody>
          <a:bodyPr>
            <a:normAutofit/>
          </a:bodyPr>
          <a:lstStyle/>
          <a:p>
            <a:r>
              <a:rPr lang="tr-TR" sz="3200" cap="none" dirty="0">
                <a:solidFill>
                  <a:srgbClr val="FF0000"/>
                </a:solidFill>
                <a:latin typeface="Comic Sans MS" panose="030F0702030302020204" pitchFamily="66" charset="0"/>
              </a:rPr>
              <a:t>     Karık Sulama Sistemlerinin Tasarımı</a:t>
            </a:r>
            <a:endParaRPr lang="tr-TR" sz="3200" dirty="0">
              <a:latin typeface="Comic Sans MS" panose="030F0702030302020204" pitchFamily="66" charset="0"/>
            </a:endParaRPr>
          </a:p>
        </p:txBody>
      </p:sp>
      <p:sp>
        <p:nvSpPr>
          <p:cNvPr id="3" name="İçerik Yer Tutucusu 2"/>
          <p:cNvSpPr>
            <a:spLocks noGrp="1"/>
          </p:cNvSpPr>
          <p:nvPr>
            <p:ph idx="1"/>
          </p:nvPr>
        </p:nvSpPr>
        <p:spPr>
          <a:xfrm>
            <a:off x="838200" y="1091382"/>
            <a:ext cx="10515600" cy="5085581"/>
          </a:xfrm>
        </p:spPr>
        <p:txBody>
          <a:bodyPr/>
          <a:lstStyle/>
          <a:p>
            <a:pPr marL="514350" indent="-514350">
              <a:buFont typeface="Cambria" panose="02040503050406030204" pitchFamily="18" charset="0"/>
              <a:buAutoNum type="alphaLcParenR"/>
            </a:pPr>
            <a:r>
              <a:rPr lang="tr-TR" altLang="en-US" sz="2000" dirty="0">
                <a:solidFill>
                  <a:schemeClr val="tx1"/>
                </a:solidFill>
                <a:latin typeface="Comic Sans MS" panose="030F0702030302020204" pitchFamily="66" charset="0"/>
              </a:rPr>
              <a:t>Açık karıklar:</a:t>
            </a:r>
          </a:p>
          <a:p>
            <a:pPr marL="514350" indent="-514350">
              <a:buNone/>
            </a:pPr>
            <a:r>
              <a:rPr lang="tr-TR" altLang="en-US" sz="2000" u="sng" dirty="0">
                <a:solidFill>
                  <a:schemeClr val="tx1"/>
                </a:solidFill>
                <a:latin typeface="Comic Sans MS" panose="030F0702030302020204" pitchFamily="66" charset="0"/>
              </a:rPr>
              <a:t>Sabit debili açık karıklarda net infiltrasyon süresi:</a:t>
            </a:r>
          </a:p>
          <a:p>
            <a:pPr marL="514350" indent="-514350">
              <a:buNone/>
            </a:pPr>
            <a:endParaRPr lang="tr-TR" altLang="en-US" u="sng" dirty="0">
              <a:solidFill>
                <a:schemeClr val="tx1"/>
              </a:solidFill>
            </a:endParaRPr>
          </a:p>
          <a:p>
            <a:pPr marL="514350" indent="-514350">
              <a:buNone/>
            </a:pPr>
            <a:endParaRPr lang="tr-TR" altLang="en-US" u="sng" dirty="0">
              <a:solidFill>
                <a:schemeClr val="tx1"/>
              </a:solidFill>
            </a:endParaRPr>
          </a:p>
          <a:p>
            <a:pPr marL="514350" indent="-514350">
              <a:buNone/>
            </a:pPr>
            <a:endParaRPr lang="tr-TR" altLang="en-US" u="sng" dirty="0">
              <a:solidFill>
                <a:schemeClr val="tx1"/>
              </a:solidFill>
            </a:endParaRPr>
          </a:p>
          <a:p>
            <a:pPr marL="514350" indent="-514350">
              <a:buNone/>
            </a:pPr>
            <a:endParaRPr lang="tr-TR" altLang="en-US" sz="2000" u="sng" dirty="0">
              <a:solidFill>
                <a:schemeClr val="tx1"/>
              </a:solidFill>
            </a:endParaRPr>
          </a:p>
          <a:p>
            <a:pPr marL="514350" indent="-514350">
              <a:buNone/>
            </a:pPr>
            <a:r>
              <a:rPr lang="tr-TR" altLang="en-US" sz="2000" u="sng" dirty="0">
                <a:solidFill>
                  <a:schemeClr val="tx1"/>
                </a:solidFill>
              </a:rPr>
              <a:t>Değişken debili açık karıklarda net infiltrasyon süresi:</a:t>
            </a:r>
          </a:p>
          <a:p>
            <a:pPr marL="514350" indent="-514350">
              <a:buNone/>
            </a:pPr>
            <a:endParaRPr lang="tr-TR" dirty="0">
              <a:solidFill>
                <a:schemeClr val="tx1"/>
              </a:solidFill>
            </a:endParaRPr>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t="71094" r="47916" b="14063"/>
          <a:stretch>
            <a:fillRect/>
          </a:stretch>
        </p:blipFill>
        <p:spPr bwMode="auto">
          <a:xfrm>
            <a:off x="1005507" y="1959429"/>
            <a:ext cx="6348881" cy="156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t="89844" r="42708"/>
          <a:stretch>
            <a:fillRect/>
          </a:stretch>
        </p:blipFill>
        <p:spPr bwMode="auto">
          <a:xfrm>
            <a:off x="1045029" y="4032607"/>
            <a:ext cx="6688181" cy="167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405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10799" y="557342"/>
            <a:ext cx="10261651" cy="5109091"/>
          </a:xfrm>
          <a:prstGeom prst="rect">
            <a:avLst/>
          </a:prstGeom>
        </p:spPr>
        <p:txBody>
          <a:bodyPr wrap="square">
            <a:spAutoFit/>
          </a:bodyPr>
          <a:lstStyle/>
          <a:p>
            <a:r>
              <a:rPr lang="tr-TR" altLang="en-US" sz="2800" u="sng" dirty="0"/>
              <a:t>Su ilerleme süresi:</a:t>
            </a:r>
          </a:p>
          <a:p>
            <a:endParaRPr lang="tr-TR" altLang="en-US" sz="2800" u="sng" dirty="0"/>
          </a:p>
          <a:p>
            <a:endParaRPr lang="tr-TR" altLang="en-US" sz="2800" u="sng" dirty="0"/>
          </a:p>
          <a:p>
            <a:r>
              <a:rPr lang="tr-TR" altLang="en-US" sz="2800" u="sng" dirty="0"/>
              <a:t>Sulama süresi:</a:t>
            </a:r>
          </a:p>
          <a:p>
            <a:endParaRPr lang="tr-TR" altLang="en-US" sz="2800" u="sng" dirty="0"/>
          </a:p>
          <a:p>
            <a:endParaRPr lang="tr-TR" altLang="en-US" sz="2800" u="sng" dirty="0"/>
          </a:p>
          <a:p>
            <a:r>
              <a:rPr lang="tr-TR" altLang="en-US" sz="2800" u="sng" dirty="0"/>
              <a:t>Ortalama infiltrasyon süresi:</a:t>
            </a:r>
          </a:p>
          <a:p>
            <a:endParaRPr lang="tr-TR" altLang="en-US" sz="2800" u="sng" dirty="0"/>
          </a:p>
          <a:p>
            <a:endParaRPr lang="tr-TR" altLang="en-US" sz="2800" u="sng" dirty="0"/>
          </a:p>
          <a:p>
            <a:endParaRPr lang="tr-TR" altLang="en-US" sz="2800" u="sng" dirty="0"/>
          </a:p>
          <a:p>
            <a:r>
              <a:rPr lang="tr-TR" altLang="en-US" sz="2800" u="sng" dirty="0"/>
              <a:t>Sabit debili açık karıklar için ortalama infiltrasyon miktarı:</a:t>
            </a:r>
          </a:p>
          <a:p>
            <a:endParaRPr lang="tr-TR" altLang="en-US" u="sng" dirty="0"/>
          </a:p>
        </p:txBody>
      </p:sp>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10052" t="9933" b="82149"/>
          <a:stretch>
            <a:fillRect/>
          </a:stretch>
        </p:blipFill>
        <p:spPr bwMode="auto">
          <a:xfrm>
            <a:off x="1610799" y="1134080"/>
            <a:ext cx="7308850" cy="79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10052" t="19830" b="75220"/>
          <a:stretch>
            <a:fillRect/>
          </a:stretch>
        </p:blipFill>
        <p:spPr bwMode="auto">
          <a:xfrm>
            <a:off x="1610799" y="2351596"/>
            <a:ext cx="7308850" cy="85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10052" t="27750" b="63342"/>
          <a:stretch>
            <a:fillRect/>
          </a:stretch>
        </p:blipFill>
        <p:spPr bwMode="auto">
          <a:xfrm>
            <a:off x="1610799" y="3628104"/>
            <a:ext cx="7308850" cy="97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10052" t="40616" b="53445"/>
          <a:stretch>
            <a:fillRect/>
          </a:stretch>
        </p:blipFill>
        <p:spPr bwMode="auto">
          <a:xfrm>
            <a:off x="1610799" y="5293868"/>
            <a:ext cx="7308850" cy="116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8154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48580" y="673800"/>
            <a:ext cx="10382865" cy="4862870"/>
          </a:xfrm>
          <a:prstGeom prst="rect">
            <a:avLst/>
          </a:prstGeom>
        </p:spPr>
        <p:txBody>
          <a:bodyPr wrap="square">
            <a:spAutoFit/>
          </a:bodyPr>
          <a:lstStyle/>
          <a:p>
            <a:r>
              <a:rPr lang="tr-TR" altLang="en-US" sz="2400" u="sng" dirty="0"/>
              <a:t>Değişken debili açık karıklar için ortalama infiltrasyon miktarı:</a:t>
            </a:r>
          </a:p>
          <a:p>
            <a:endParaRPr lang="tr-TR" altLang="en-US" sz="2800" u="sng" dirty="0"/>
          </a:p>
          <a:p>
            <a:endParaRPr lang="tr-TR" altLang="en-US" u="sng" dirty="0"/>
          </a:p>
          <a:p>
            <a:endParaRPr lang="tr-TR" altLang="en-US" u="sng" dirty="0"/>
          </a:p>
          <a:p>
            <a:endParaRPr lang="tr-TR" altLang="en-US" u="sng" dirty="0"/>
          </a:p>
          <a:p>
            <a:r>
              <a:rPr lang="tr-TR" altLang="en-US" sz="2400" u="sng" dirty="0"/>
              <a:t>Sabit debili açık karıklar için uygulanacak toplam sulama suyu miktarı:</a:t>
            </a:r>
          </a:p>
          <a:p>
            <a:endParaRPr lang="tr-TR" altLang="en-US" sz="2800" u="sng" dirty="0"/>
          </a:p>
          <a:p>
            <a:endParaRPr lang="tr-TR" altLang="en-US" u="sng" dirty="0"/>
          </a:p>
          <a:p>
            <a:endParaRPr lang="tr-TR" altLang="en-US" u="sng" dirty="0"/>
          </a:p>
          <a:p>
            <a:endParaRPr lang="tr-TR" altLang="en-US" sz="1600" u="sng" dirty="0"/>
          </a:p>
          <a:p>
            <a:r>
              <a:rPr lang="tr-TR" altLang="en-US" sz="2400" u="sng" dirty="0"/>
              <a:t>Değişken debili açık karıklar için uygulanacak toplam sulama suyu miktarı:</a:t>
            </a:r>
          </a:p>
          <a:p>
            <a:endParaRPr lang="tr-TR" altLang="en-US" sz="2800" u="sng" dirty="0"/>
          </a:p>
        </p:txBody>
      </p:sp>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10052" t="49524" b="44537"/>
          <a:stretch>
            <a:fillRect/>
          </a:stretch>
        </p:blipFill>
        <p:spPr bwMode="auto">
          <a:xfrm>
            <a:off x="1548580" y="1224959"/>
            <a:ext cx="7308850" cy="104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10052" t="59421" b="33652"/>
          <a:stretch>
            <a:fillRect/>
          </a:stretch>
        </p:blipFill>
        <p:spPr bwMode="auto">
          <a:xfrm>
            <a:off x="1548580" y="2817776"/>
            <a:ext cx="7308850" cy="10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10052" t="69318" b="24744"/>
          <a:stretch>
            <a:fillRect/>
          </a:stretch>
        </p:blipFill>
        <p:spPr bwMode="auto">
          <a:xfrm>
            <a:off x="1548580" y="5013450"/>
            <a:ext cx="7308850" cy="103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5136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73160" y="433833"/>
            <a:ext cx="10402529" cy="4370427"/>
          </a:xfrm>
          <a:prstGeom prst="rect">
            <a:avLst/>
          </a:prstGeom>
        </p:spPr>
        <p:txBody>
          <a:bodyPr wrap="square">
            <a:spAutoFit/>
          </a:bodyPr>
          <a:lstStyle/>
          <a:p>
            <a:r>
              <a:rPr lang="tr-TR" altLang="en-US" sz="2800" u="sng" dirty="0"/>
              <a:t>Yüzey akış miktarı:</a:t>
            </a:r>
          </a:p>
          <a:p>
            <a:endParaRPr lang="tr-TR" altLang="en-US" sz="2800" u="sng" dirty="0"/>
          </a:p>
          <a:p>
            <a:endParaRPr lang="tr-TR" altLang="en-US" sz="2800" u="sng" dirty="0"/>
          </a:p>
          <a:p>
            <a:r>
              <a:rPr lang="tr-TR" altLang="en-US" sz="2800" u="sng" dirty="0"/>
              <a:t>Derine sızma miktarı:</a:t>
            </a:r>
          </a:p>
          <a:p>
            <a:endParaRPr lang="tr-TR" altLang="en-US" sz="2800" u="sng" dirty="0"/>
          </a:p>
          <a:p>
            <a:endParaRPr lang="tr-TR" altLang="en-US" sz="2800" u="sng" dirty="0"/>
          </a:p>
          <a:p>
            <a:endParaRPr lang="tr-TR" altLang="en-US" sz="2800" u="sng" dirty="0"/>
          </a:p>
          <a:p>
            <a:r>
              <a:rPr lang="tr-TR" altLang="en-US" sz="2800" u="sng" dirty="0"/>
              <a:t>Su uygulama randımanı</a:t>
            </a:r>
            <a:r>
              <a:rPr lang="tr-TR" altLang="en-US" u="sng" dirty="0"/>
              <a:t>:</a:t>
            </a:r>
          </a:p>
          <a:p>
            <a:endParaRPr lang="tr-TR" altLang="en-US" u="sng" dirty="0"/>
          </a:p>
          <a:p>
            <a:endParaRPr lang="tr-TR" altLang="en-US" u="sng" dirty="0"/>
          </a:p>
          <a:p>
            <a:endParaRPr lang="tr-TR" altLang="en-US" u="sng" dirty="0"/>
          </a:p>
        </p:txBody>
      </p:sp>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16206" t="78226" r="33755" b="17815"/>
          <a:stretch>
            <a:fillRect/>
          </a:stretch>
        </p:blipFill>
        <p:spPr bwMode="auto">
          <a:xfrm>
            <a:off x="1573160" y="945361"/>
            <a:ext cx="4065587" cy="52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10052" t="86143" r="40788" b="8907"/>
          <a:stretch>
            <a:fillRect/>
          </a:stretch>
        </p:blipFill>
        <p:spPr bwMode="auto">
          <a:xfrm>
            <a:off x="1561841" y="2388749"/>
            <a:ext cx="3994150" cy="765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10052" t="93073" r="42548"/>
          <a:stretch>
            <a:fillRect/>
          </a:stretch>
        </p:blipFill>
        <p:spPr bwMode="auto">
          <a:xfrm>
            <a:off x="1561841" y="4067706"/>
            <a:ext cx="3851275" cy="79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2084" t="7170" r="10199" b="76079"/>
          <a:stretch>
            <a:fillRect/>
          </a:stretch>
        </p:blipFill>
        <p:spPr bwMode="auto">
          <a:xfrm>
            <a:off x="1561841" y="4955815"/>
            <a:ext cx="8499988"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95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74839" y="540293"/>
            <a:ext cx="10486103" cy="2677656"/>
          </a:xfrm>
          <a:prstGeom prst="rect">
            <a:avLst/>
          </a:prstGeom>
        </p:spPr>
        <p:txBody>
          <a:bodyPr wrap="square">
            <a:spAutoFit/>
          </a:bodyPr>
          <a:lstStyle/>
          <a:p>
            <a:pPr>
              <a:buFont typeface="Wingdings" panose="05000000000000000000" pitchFamily="2" charset="2"/>
              <a:buChar char="Ø"/>
            </a:pPr>
            <a:r>
              <a:rPr lang="tr-TR" altLang="en-US" sz="2400" dirty="0">
                <a:latin typeface="Comic Sans MS" panose="030F0702030302020204" pitchFamily="66" charset="0"/>
              </a:rPr>
              <a:t>Sistem tasarımında tarla bitkileri ve sebzeler için karık aralığı bitki sıra aralığına göre seçilir. Bitki sıra aralığı 50 cm ve daha fazla ise her bitki sırası için bir karık açılır ve karık aralığı bitki sıra aralığına eşit olur.</a:t>
            </a:r>
          </a:p>
          <a:p>
            <a:pPr>
              <a:buFont typeface="Wingdings" panose="05000000000000000000" pitchFamily="2" charset="2"/>
              <a:buChar char="Ø"/>
            </a:pPr>
            <a:r>
              <a:rPr lang="tr-TR" altLang="en-US" sz="2400" dirty="0">
                <a:latin typeface="Comic Sans MS" panose="030F0702030302020204" pitchFamily="66" charset="0"/>
              </a:rPr>
              <a:t>Bitki sıra aralığı 50 cm’den küçük ise birden fazla (genellikle 2) bitki sırası için bir karık açılır. Bu koşulda karık aralığı bir karığın hizmet ettiği sıra sayısının sıra aralığı ile çarpımından bulunur.</a:t>
            </a:r>
            <a:endParaRPr lang="tr-TR" sz="2400" dirty="0">
              <a:latin typeface="Comic Sans MS" panose="030F0702030302020204" pitchFamily="66" charset="0"/>
            </a:endParaRPr>
          </a:p>
        </p:txBody>
      </p:sp>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10947" t="38364" b="45467"/>
          <a:stretch>
            <a:fillRect/>
          </a:stretch>
        </p:blipFill>
        <p:spPr bwMode="auto">
          <a:xfrm>
            <a:off x="1484671" y="3264464"/>
            <a:ext cx="10476271" cy="309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695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23878" y="408564"/>
            <a:ext cx="9601196" cy="1303867"/>
          </a:xfrm>
        </p:spPr>
        <p:txBody>
          <a:bodyPr>
            <a:normAutofit/>
          </a:bodyPr>
          <a:lstStyle/>
          <a:p>
            <a:pPr algn="ctr"/>
            <a:r>
              <a:rPr lang="tr-TR" sz="4800" b="1" dirty="0">
                <a:solidFill>
                  <a:srgbClr val="C00000"/>
                </a:solidFill>
                <a:latin typeface="Candara Light" panose="020E0502030303020204" pitchFamily="34" charset="0"/>
              </a:rPr>
              <a:t>KARIK SULAMA YÖNTEMİ</a:t>
            </a:r>
          </a:p>
        </p:txBody>
      </p:sp>
      <p:sp>
        <p:nvSpPr>
          <p:cNvPr id="3" name="İçerik Yer Tutucusu 2"/>
          <p:cNvSpPr>
            <a:spLocks noGrp="1"/>
          </p:cNvSpPr>
          <p:nvPr>
            <p:ph sz="half" idx="1"/>
          </p:nvPr>
        </p:nvSpPr>
        <p:spPr>
          <a:xfrm>
            <a:off x="1164522" y="1309254"/>
            <a:ext cx="10571267" cy="4761271"/>
          </a:xfrm>
        </p:spPr>
        <p:txBody>
          <a:bodyPr>
            <a:normAutofit/>
          </a:bodyPr>
          <a:lstStyle/>
          <a:p>
            <a:pPr algn="just"/>
            <a:r>
              <a:rPr lang="en-US" sz="2400" dirty="0" err="1">
                <a:solidFill>
                  <a:schemeClr val="tx1"/>
                </a:solidFill>
                <a:latin typeface="Comic Sans MS" pitchFamily="66" charset="0"/>
              </a:rPr>
              <a:t>Karık</a:t>
            </a:r>
            <a:r>
              <a:rPr lang="en-US" sz="2400" dirty="0">
                <a:solidFill>
                  <a:schemeClr val="tx1"/>
                </a:solidFill>
                <a:latin typeface="Comic Sans MS" pitchFamily="66" charset="0"/>
              </a:rPr>
              <a:t> </a:t>
            </a:r>
            <a:r>
              <a:rPr lang="en-US" sz="2400" dirty="0" err="1">
                <a:solidFill>
                  <a:schemeClr val="tx1"/>
                </a:solidFill>
                <a:latin typeface="Comic Sans MS" pitchFamily="66" charset="0"/>
              </a:rPr>
              <a:t>sulama</a:t>
            </a:r>
            <a:r>
              <a:rPr lang="en-US" sz="2400" dirty="0">
                <a:solidFill>
                  <a:schemeClr val="tx1"/>
                </a:solidFill>
                <a:latin typeface="Comic Sans MS" pitchFamily="66" charset="0"/>
              </a:rPr>
              <a:t> </a:t>
            </a:r>
            <a:r>
              <a:rPr lang="en-US" sz="2400" dirty="0" err="1">
                <a:solidFill>
                  <a:schemeClr val="tx1"/>
                </a:solidFill>
                <a:latin typeface="Comic Sans MS" pitchFamily="66" charset="0"/>
              </a:rPr>
              <a:t>yönteminde</a:t>
            </a:r>
            <a:r>
              <a:rPr lang="en-US" sz="2400" dirty="0">
                <a:solidFill>
                  <a:schemeClr val="tx1"/>
                </a:solidFill>
                <a:latin typeface="Comic Sans MS" pitchFamily="66" charset="0"/>
              </a:rPr>
              <a:t>, </a:t>
            </a:r>
            <a:r>
              <a:rPr lang="en-US" sz="2400" dirty="0" err="1">
                <a:solidFill>
                  <a:schemeClr val="tx1"/>
                </a:solidFill>
                <a:latin typeface="Comic Sans MS" pitchFamily="66" charset="0"/>
              </a:rPr>
              <a:t>bitki</a:t>
            </a:r>
            <a:r>
              <a:rPr lang="en-US" sz="2400" dirty="0">
                <a:solidFill>
                  <a:schemeClr val="tx1"/>
                </a:solidFill>
                <a:latin typeface="Comic Sans MS" pitchFamily="66" charset="0"/>
              </a:rPr>
              <a:t> </a:t>
            </a:r>
            <a:r>
              <a:rPr lang="en-US" sz="2400" dirty="0" err="1">
                <a:solidFill>
                  <a:schemeClr val="tx1"/>
                </a:solidFill>
                <a:latin typeface="Comic Sans MS" pitchFamily="66" charset="0"/>
              </a:rPr>
              <a:t>sıraları</a:t>
            </a:r>
            <a:r>
              <a:rPr lang="en-US" sz="2400" dirty="0">
                <a:solidFill>
                  <a:schemeClr val="tx1"/>
                </a:solidFill>
                <a:latin typeface="Comic Sans MS" pitchFamily="66" charset="0"/>
              </a:rPr>
              <a:t> </a:t>
            </a:r>
            <a:r>
              <a:rPr lang="en-US" sz="2400" dirty="0" err="1">
                <a:solidFill>
                  <a:schemeClr val="tx1"/>
                </a:solidFill>
                <a:latin typeface="Comic Sans MS" pitchFamily="66" charset="0"/>
              </a:rPr>
              <a:t>arasına</a:t>
            </a:r>
            <a:r>
              <a:rPr lang="en-US" sz="2400" dirty="0">
                <a:solidFill>
                  <a:schemeClr val="tx1"/>
                </a:solidFill>
                <a:latin typeface="Comic Sans MS" pitchFamily="66" charset="0"/>
              </a:rPr>
              <a:t> </a:t>
            </a:r>
            <a:r>
              <a:rPr lang="en-US" sz="2400" dirty="0" err="1">
                <a:solidFill>
                  <a:schemeClr val="tx1"/>
                </a:solidFill>
                <a:latin typeface="Comic Sans MS" pitchFamily="66" charset="0"/>
              </a:rPr>
              <a:t>karık</a:t>
            </a:r>
            <a:r>
              <a:rPr lang="en-US" sz="2400" dirty="0">
                <a:solidFill>
                  <a:schemeClr val="tx1"/>
                </a:solidFill>
                <a:latin typeface="Comic Sans MS" pitchFamily="66" charset="0"/>
              </a:rPr>
              <a:t> </a:t>
            </a:r>
            <a:r>
              <a:rPr lang="en-US" sz="2400" dirty="0" err="1">
                <a:solidFill>
                  <a:schemeClr val="tx1"/>
                </a:solidFill>
                <a:latin typeface="Comic Sans MS" pitchFamily="66" charset="0"/>
              </a:rPr>
              <a:t>adı</a:t>
            </a:r>
            <a:r>
              <a:rPr lang="en-US" sz="2400" dirty="0">
                <a:solidFill>
                  <a:schemeClr val="tx1"/>
                </a:solidFill>
                <a:latin typeface="Comic Sans MS" pitchFamily="66" charset="0"/>
              </a:rPr>
              <a:t> </a:t>
            </a:r>
            <a:r>
              <a:rPr lang="en-US" sz="2400" dirty="0" err="1">
                <a:solidFill>
                  <a:schemeClr val="tx1"/>
                </a:solidFill>
                <a:latin typeface="Comic Sans MS" pitchFamily="66" charset="0"/>
              </a:rPr>
              <a:t>verilen</a:t>
            </a:r>
            <a:r>
              <a:rPr lang="en-US" sz="2400" dirty="0">
                <a:solidFill>
                  <a:schemeClr val="tx1"/>
                </a:solidFill>
                <a:latin typeface="Comic Sans MS" pitchFamily="66" charset="0"/>
              </a:rPr>
              <a:t> </a:t>
            </a:r>
            <a:r>
              <a:rPr lang="en-US" sz="2400" dirty="0" err="1">
                <a:solidFill>
                  <a:schemeClr val="tx1"/>
                </a:solidFill>
                <a:latin typeface="Comic Sans MS" pitchFamily="66" charset="0"/>
              </a:rPr>
              <a:t>küçük</a:t>
            </a:r>
            <a:r>
              <a:rPr lang="en-US" sz="2400" dirty="0">
                <a:solidFill>
                  <a:schemeClr val="tx1"/>
                </a:solidFill>
                <a:latin typeface="Comic Sans MS" pitchFamily="66" charset="0"/>
              </a:rPr>
              <a:t> </a:t>
            </a:r>
            <a:r>
              <a:rPr lang="en-US" sz="2400" dirty="0" err="1">
                <a:solidFill>
                  <a:schemeClr val="tx1"/>
                </a:solidFill>
                <a:latin typeface="Comic Sans MS" pitchFamily="66" charset="0"/>
              </a:rPr>
              <a:t>yüzlek</a:t>
            </a:r>
            <a:r>
              <a:rPr lang="en-US" sz="2400" dirty="0">
                <a:solidFill>
                  <a:schemeClr val="tx1"/>
                </a:solidFill>
                <a:latin typeface="Comic Sans MS" pitchFamily="66" charset="0"/>
              </a:rPr>
              <a:t> </a:t>
            </a:r>
            <a:r>
              <a:rPr lang="en-US" sz="2400" dirty="0" err="1">
                <a:solidFill>
                  <a:schemeClr val="tx1"/>
                </a:solidFill>
                <a:latin typeface="Comic Sans MS" pitchFamily="66" charset="0"/>
              </a:rPr>
              <a:t>kanallar</a:t>
            </a:r>
            <a:r>
              <a:rPr lang="en-US" sz="2400" dirty="0">
                <a:solidFill>
                  <a:schemeClr val="tx1"/>
                </a:solidFill>
                <a:latin typeface="Comic Sans MS" pitchFamily="66" charset="0"/>
              </a:rPr>
              <a:t> </a:t>
            </a:r>
            <a:r>
              <a:rPr lang="en-US" sz="2400" dirty="0" err="1">
                <a:solidFill>
                  <a:schemeClr val="tx1"/>
                </a:solidFill>
                <a:latin typeface="Comic Sans MS" pitchFamily="66" charset="0"/>
              </a:rPr>
              <a:t>açılır</a:t>
            </a:r>
            <a:r>
              <a:rPr lang="en-US" sz="2400" dirty="0">
                <a:solidFill>
                  <a:schemeClr val="tx1"/>
                </a:solidFill>
                <a:latin typeface="Comic Sans MS" pitchFamily="66" charset="0"/>
              </a:rPr>
              <a:t> </a:t>
            </a:r>
            <a:r>
              <a:rPr lang="en-US" sz="2400" dirty="0" err="1">
                <a:solidFill>
                  <a:schemeClr val="tx1"/>
                </a:solidFill>
                <a:latin typeface="Comic Sans MS" pitchFamily="66" charset="0"/>
              </a:rPr>
              <a:t>ve</a:t>
            </a:r>
            <a:r>
              <a:rPr lang="en-US" sz="2400" dirty="0">
                <a:solidFill>
                  <a:schemeClr val="tx1"/>
                </a:solidFill>
                <a:latin typeface="Comic Sans MS" pitchFamily="66" charset="0"/>
              </a:rPr>
              <a:t> </a:t>
            </a:r>
            <a:r>
              <a:rPr lang="en-US" sz="2400" dirty="0" err="1">
                <a:solidFill>
                  <a:schemeClr val="tx1"/>
                </a:solidFill>
                <a:latin typeface="Comic Sans MS" pitchFamily="66" charset="0"/>
              </a:rPr>
              <a:t>bu</a:t>
            </a:r>
            <a:r>
              <a:rPr lang="en-US" sz="2400" dirty="0">
                <a:solidFill>
                  <a:schemeClr val="tx1"/>
                </a:solidFill>
                <a:latin typeface="Comic Sans MS" pitchFamily="66" charset="0"/>
              </a:rPr>
              <a:t> </a:t>
            </a:r>
            <a:r>
              <a:rPr lang="en-US" sz="2400" dirty="0" err="1">
                <a:solidFill>
                  <a:schemeClr val="tx1"/>
                </a:solidFill>
                <a:latin typeface="Comic Sans MS" pitchFamily="66" charset="0"/>
              </a:rPr>
              <a:t>yüzlek</a:t>
            </a:r>
            <a:r>
              <a:rPr lang="en-US" sz="2400" dirty="0">
                <a:solidFill>
                  <a:schemeClr val="tx1"/>
                </a:solidFill>
                <a:latin typeface="Comic Sans MS" pitchFamily="66" charset="0"/>
              </a:rPr>
              <a:t> </a:t>
            </a:r>
            <a:r>
              <a:rPr lang="en-US" sz="2400" dirty="0" err="1">
                <a:solidFill>
                  <a:schemeClr val="tx1"/>
                </a:solidFill>
                <a:latin typeface="Comic Sans MS" pitchFamily="66" charset="0"/>
              </a:rPr>
              <a:t>kanallara</a:t>
            </a:r>
            <a:r>
              <a:rPr lang="en-US" sz="2400" dirty="0">
                <a:solidFill>
                  <a:schemeClr val="tx1"/>
                </a:solidFill>
                <a:latin typeface="Comic Sans MS" pitchFamily="66" charset="0"/>
              </a:rPr>
              <a:t> </a:t>
            </a:r>
            <a:r>
              <a:rPr lang="en-US" sz="2400" dirty="0" err="1">
                <a:solidFill>
                  <a:schemeClr val="tx1"/>
                </a:solidFill>
                <a:latin typeface="Comic Sans MS" pitchFamily="66" charset="0"/>
              </a:rPr>
              <a:t>su</a:t>
            </a:r>
            <a:r>
              <a:rPr lang="en-US" sz="2400" dirty="0">
                <a:solidFill>
                  <a:schemeClr val="tx1"/>
                </a:solidFill>
                <a:latin typeface="Comic Sans MS" pitchFamily="66" charset="0"/>
              </a:rPr>
              <a:t> </a:t>
            </a:r>
            <a:r>
              <a:rPr lang="en-US" sz="2400" dirty="0" err="1">
                <a:solidFill>
                  <a:schemeClr val="tx1"/>
                </a:solidFill>
                <a:latin typeface="Comic Sans MS" pitchFamily="66" charset="0"/>
              </a:rPr>
              <a:t>verilir</a:t>
            </a:r>
            <a:r>
              <a:rPr lang="en-US" sz="2400" dirty="0">
                <a:solidFill>
                  <a:schemeClr val="tx1"/>
                </a:solidFill>
                <a:latin typeface="Comic Sans MS" pitchFamily="66" charset="0"/>
              </a:rPr>
              <a:t>. </a:t>
            </a:r>
            <a:r>
              <a:rPr lang="en-US" sz="2400" dirty="0">
                <a:solidFill>
                  <a:srgbClr val="FF0000"/>
                </a:solidFill>
                <a:latin typeface="Comic Sans MS" pitchFamily="66" charset="0"/>
              </a:rPr>
              <a:t>Su </a:t>
            </a:r>
            <a:r>
              <a:rPr lang="en-US" sz="2400" dirty="0" err="1">
                <a:solidFill>
                  <a:srgbClr val="FF0000"/>
                </a:solidFill>
                <a:latin typeface="Comic Sans MS" pitchFamily="66" charset="0"/>
              </a:rPr>
              <a:t>karık</a:t>
            </a:r>
            <a:r>
              <a:rPr lang="en-US" sz="2400" dirty="0">
                <a:solidFill>
                  <a:srgbClr val="FF0000"/>
                </a:solidFill>
                <a:latin typeface="Comic Sans MS" pitchFamily="66" charset="0"/>
              </a:rPr>
              <a:t> </a:t>
            </a:r>
            <a:r>
              <a:rPr lang="en-US" sz="2400" dirty="0" err="1">
                <a:solidFill>
                  <a:srgbClr val="FF0000"/>
                </a:solidFill>
                <a:latin typeface="Comic Sans MS" pitchFamily="66" charset="0"/>
              </a:rPr>
              <a:t>boyunca</a:t>
            </a:r>
            <a:r>
              <a:rPr lang="en-US" sz="2400" dirty="0">
                <a:solidFill>
                  <a:srgbClr val="FF0000"/>
                </a:solidFill>
                <a:latin typeface="Comic Sans MS" pitchFamily="66" charset="0"/>
              </a:rPr>
              <a:t> </a:t>
            </a:r>
            <a:r>
              <a:rPr lang="en-US" sz="2400" dirty="0" err="1">
                <a:solidFill>
                  <a:srgbClr val="FF0000"/>
                </a:solidFill>
                <a:latin typeface="Comic Sans MS" pitchFamily="66" charset="0"/>
              </a:rPr>
              <a:t>ilerlerken</a:t>
            </a:r>
            <a:r>
              <a:rPr lang="en-US" sz="2400" dirty="0">
                <a:solidFill>
                  <a:srgbClr val="FF0000"/>
                </a:solidFill>
                <a:latin typeface="Comic Sans MS" pitchFamily="66" charset="0"/>
              </a:rPr>
              <a:t> </a:t>
            </a:r>
            <a:r>
              <a:rPr lang="en-US" sz="2400" dirty="0" err="1">
                <a:solidFill>
                  <a:srgbClr val="FF0000"/>
                </a:solidFill>
                <a:latin typeface="Comic Sans MS" pitchFamily="66" charset="0"/>
              </a:rPr>
              <a:t>bir</a:t>
            </a:r>
            <a:r>
              <a:rPr lang="en-US" sz="2400" dirty="0">
                <a:solidFill>
                  <a:srgbClr val="FF0000"/>
                </a:solidFill>
                <a:latin typeface="Comic Sans MS" pitchFamily="66" charset="0"/>
              </a:rPr>
              <a:t> </a:t>
            </a:r>
            <a:r>
              <a:rPr lang="en-US" sz="2400" dirty="0" err="1">
                <a:solidFill>
                  <a:srgbClr val="FF0000"/>
                </a:solidFill>
                <a:latin typeface="Comic Sans MS" pitchFamily="66" charset="0"/>
              </a:rPr>
              <a:t>yandan</a:t>
            </a:r>
            <a:r>
              <a:rPr lang="en-US" sz="2400" dirty="0">
                <a:solidFill>
                  <a:srgbClr val="FF0000"/>
                </a:solidFill>
                <a:latin typeface="Comic Sans MS" pitchFamily="66" charset="0"/>
              </a:rPr>
              <a:t> da </a:t>
            </a:r>
            <a:r>
              <a:rPr lang="en-US" sz="2400" dirty="0" err="1">
                <a:solidFill>
                  <a:srgbClr val="FF0000"/>
                </a:solidFill>
                <a:latin typeface="Comic Sans MS" pitchFamily="66" charset="0"/>
              </a:rPr>
              <a:t>infiltrasyonla</a:t>
            </a:r>
            <a:r>
              <a:rPr lang="en-US" sz="2400" dirty="0">
                <a:solidFill>
                  <a:srgbClr val="FF0000"/>
                </a:solidFill>
                <a:latin typeface="Comic Sans MS" pitchFamily="66" charset="0"/>
              </a:rPr>
              <a:t> </a:t>
            </a:r>
            <a:r>
              <a:rPr lang="en-US" sz="2400" dirty="0" err="1">
                <a:solidFill>
                  <a:srgbClr val="FF0000"/>
                </a:solidFill>
                <a:latin typeface="Comic Sans MS" pitchFamily="66" charset="0"/>
              </a:rPr>
              <a:t>toprak</a:t>
            </a:r>
            <a:r>
              <a:rPr lang="en-US" sz="2400" dirty="0">
                <a:solidFill>
                  <a:srgbClr val="FF0000"/>
                </a:solidFill>
                <a:latin typeface="Comic Sans MS" pitchFamily="66" charset="0"/>
              </a:rPr>
              <a:t> </a:t>
            </a:r>
            <a:r>
              <a:rPr lang="en-US" sz="2400" dirty="0" err="1">
                <a:solidFill>
                  <a:srgbClr val="FF0000"/>
                </a:solidFill>
                <a:latin typeface="Comic Sans MS" pitchFamily="66" charset="0"/>
              </a:rPr>
              <a:t>içerisine</a:t>
            </a:r>
            <a:r>
              <a:rPr lang="en-US" sz="2400" dirty="0">
                <a:solidFill>
                  <a:srgbClr val="FF0000"/>
                </a:solidFill>
                <a:latin typeface="Comic Sans MS" pitchFamily="66" charset="0"/>
              </a:rPr>
              <a:t> </a:t>
            </a:r>
            <a:r>
              <a:rPr lang="en-US" sz="2400" dirty="0" err="1">
                <a:solidFill>
                  <a:srgbClr val="FF0000"/>
                </a:solidFill>
                <a:latin typeface="Comic Sans MS" pitchFamily="66" charset="0"/>
              </a:rPr>
              <a:t>sızar</a:t>
            </a:r>
            <a:r>
              <a:rPr lang="en-US" sz="2400" dirty="0">
                <a:solidFill>
                  <a:srgbClr val="FF0000"/>
                </a:solidFill>
                <a:latin typeface="Comic Sans MS" pitchFamily="66" charset="0"/>
              </a:rPr>
              <a:t> </a:t>
            </a:r>
            <a:r>
              <a:rPr lang="en-US" sz="2400" dirty="0" err="1">
                <a:solidFill>
                  <a:srgbClr val="FF0000"/>
                </a:solidFill>
                <a:latin typeface="Comic Sans MS" pitchFamily="66" charset="0"/>
              </a:rPr>
              <a:t>ve</a:t>
            </a:r>
            <a:r>
              <a:rPr lang="en-US" sz="2400" dirty="0">
                <a:solidFill>
                  <a:srgbClr val="FF0000"/>
                </a:solidFill>
                <a:latin typeface="Comic Sans MS" pitchFamily="66" charset="0"/>
              </a:rPr>
              <a:t> </a:t>
            </a:r>
            <a:r>
              <a:rPr lang="en-US" sz="2400" dirty="0" err="1">
                <a:solidFill>
                  <a:srgbClr val="FF0000"/>
                </a:solidFill>
                <a:latin typeface="Comic Sans MS" pitchFamily="66" charset="0"/>
              </a:rPr>
              <a:t>bitki</a:t>
            </a:r>
            <a:r>
              <a:rPr lang="en-US" sz="2400" dirty="0">
                <a:solidFill>
                  <a:srgbClr val="FF0000"/>
                </a:solidFill>
                <a:latin typeface="Comic Sans MS" pitchFamily="66" charset="0"/>
              </a:rPr>
              <a:t> </a:t>
            </a:r>
            <a:r>
              <a:rPr lang="en-US" sz="2400" dirty="0" err="1">
                <a:solidFill>
                  <a:srgbClr val="FF0000"/>
                </a:solidFill>
                <a:latin typeface="Comic Sans MS" pitchFamily="66" charset="0"/>
              </a:rPr>
              <a:t>kök</a:t>
            </a:r>
            <a:r>
              <a:rPr lang="en-US" sz="2400" dirty="0">
                <a:solidFill>
                  <a:srgbClr val="FF0000"/>
                </a:solidFill>
                <a:latin typeface="Comic Sans MS" pitchFamily="66" charset="0"/>
              </a:rPr>
              <a:t> </a:t>
            </a:r>
            <a:r>
              <a:rPr lang="en-US" sz="2400" dirty="0" err="1">
                <a:solidFill>
                  <a:srgbClr val="FF0000"/>
                </a:solidFill>
                <a:latin typeface="Comic Sans MS" pitchFamily="66" charset="0"/>
              </a:rPr>
              <a:t>bölgesinde</a:t>
            </a:r>
            <a:r>
              <a:rPr lang="en-US" sz="2400" dirty="0">
                <a:solidFill>
                  <a:srgbClr val="FF0000"/>
                </a:solidFill>
                <a:latin typeface="Comic Sans MS" pitchFamily="66" charset="0"/>
              </a:rPr>
              <a:t> </a:t>
            </a:r>
            <a:r>
              <a:rPr lang="en-US" sz="2400" dirty="0" err="1">
                <a:solidFill>
                  <a:srgbClr val="FF0000"/>
                </a:solidFill>
                <a:latin typeface="Comic Sans MS" pitchFamily="66" charset="0"/>
              </a:rPr>
              <a:t>depolanır</a:t>
            </a:r>
            <a:r>
              <a:rPr lang="en-US" sz="2400" dirty="0">
                <a:solidFill>
                  <a:schemeClr val="tx1"/>
                </a:solidFill>
                <a:latin typeface="Comic Sans MS" pitchFamily="66" charset="0"/>
              </a:rPr>
              <a:t>. </a:t>
            </a:r>
            <a:r>
              <a:rPr lang="en-US" sz="2400" dirty="0" err="1">
                <a:solidFill>
                  <a:schemeClr val="tx1"/>
                </a:solidFill>
                <a:latin typeface="Comic Sans MS" pitchFamily="66" charset="0"/>
              </a:rPr>
              <a:t>Açık</a:t>
            </a:r>
            <a:r>
              <a:rPr lang="en-US" sz="2400" dirty="0">
                <a:solidFill>
                  <a:schemeClr val="tx1"/>
                </a:solidFill>
                <a:latin typeface="Comic Sans MS" pitchFamily="66" charset="0"/>
              </a:rPr>
              <a:t> </a:t>
            </a:r>
            <a:r>
              <a:rPr lang="en-US" sz="2400" dirty="0" err="1">
                <a:solidFill>
                  <a:schemeClr val="tx1"/>
                </a:solidFill>
                <a:latin typeface="Comic Sans MS" pitchFamily="66" charset="0"/>
              </a:rPr>
              <a:t>karıklarda</a:t>
            </a:r>
            <a:r>
              <a:rPr lang="en-US" sz="2400" dirty="0">
                <a:solidFill>
                  <a:schemeClr val="tx1"/>
                </a:solidFill>
                <a:latin typeface="Comic Sans MS" pitchFamily="66" charset="0"/>
              </a:rPr>
              <a:t>, </a:t>
            </a:r>
            <a:r>
              <a:rPr lang="en-US" sz="2400" dirty="0" err="1">
                <a:solidFill>
                  <a:schemeClr val="tx1"/>
                </a:solidFill>
                <a:latin typeface="Comic Sans MS" pitchFamily="66" charset="0"/>
              </a:rPr>
              <a:t>karıktan</a:t>
            </a:r>
            <a:r>
              <a:rPr lang="en-US" sz="2400" dirty="0">
                <a:solidFill>
                  <a:schemeClr val="tx1"/>
                </a:solidFill>
                <a:latin typeface="Comic Sans MS" pitchFamily="66" charset="0"/>
              </a:rPr>
              <a:t> </a:t>
            </a:r>
            <a:r>
              <a:rPr lang="en-US" sz="2400" dirty="0" err="1">
                <a:solidFill>
                  <a:schemeClr val="tx1"/>
                </a:solidFill>
                <a:latin typeface="Comic Sans MS" pitchFamily="66" charset="0"/>
              </a:rPr>
              <a:t>çıkan</a:t>
            </a:r>
            <a:r>
              <a:rPr lang="en-US" sz="2400" dirty="0">
                <a:solidFill>
                  <a:schemeClr val="tx1"/>
                </a:solidFill>
                <a:latin typeface="Comic Sans MS" pitchFamily="66" charset="0"/>
              </a:rPr>
              <a:t> </a:t>
            </a:r>
            <a:r>
              <a:rPr lang="en-US" sz="2400" dirty="0" err="1">
                <a:solidFill>
                  <a:schemeClr val="tx1"/>
                </a:solidFill>
                <a:latin typeface="Comic Sans MS" pitchFamily="66" charset="0"/>
              </a:rPr>
              <a:t>su</a:t>
            </a:r>
            <a:r>
              <a:rPr lang="en-US" sz="2400" dirty="0">
                <a:solidFill>
                  <a:schemeClr val="tx1"/>
                </a:solidFill>
                <a:latin typeface="Comic Sans MS" pitchFamily="66" charset="0"/>
              </a:rPr>
              <a:t> </a:t>
            </a:r>
            <a:r>
              <a:rPr lang="en-US" sz="2400" dirty="0" err="1">
                <a:solidFill>
                  <a:schemeClr val="tx1"/>
                </a:solidFill>
                <a:latin typeface="Comic Sans MS" pitchFamily="66" charset="0"/>
              </a:rPr>
              <a:t>bir</a:t>
            </a:r>
            <a:r>
              <a:rPr lang="en-US" sz="2400" dirty="0">
                <a:solidFill>
                  <a:schemeClr val="tx1"/>
                </a:solidFill>
                <a:latin typeface="Comic Sans MS" pitchFamily="66" charset="0"/>
              </a:rPr>
              <a:t> </a:t>
            </a:r>
            <a:r>
              <a:rPr lang="en-US" sz="2400" dirty="0" err="1">
                <a:solidFill>
                  <a:schemeClr val="tx1"/>
                </a:solidFill>
                <a:latin typeface="Comic Sans MS" pitchFamily="66" charset="0"/>
              </a:rPr>
              <a:t>yüzey</a:t>
            </a:r>
            <a:r>
              <a:rPr lang="en-US" sz="2400" dirty="0">
                <a:solidFill>
                  <a:schemeClr val="tx1"/>
                </a:solidFill>
                <a:latin typeface="Comic Sans MS" pitchFamily="66" charset="0"/>
              </a:rPr>
              <a:t> </a:t>
            </a:r>
            <a:r>
              <a:rPr lang="en-US" sz="2400" dirty="0" err="1">
                <a:solidFill>
                  <a:schemeClr val="tx1"/>
                </a:solidFill>
                <a:latin typeface="Comic Sans MS" pitchFamily="66" charset="0"/>
              </a:rPr>
              <a:t>drenaj</a:t>
            </a:r>
            <a:r>
              <a:rPr lang="en-US" sz="2400" dirty="0">
                <a:solidFill>
                  <a:schemeClr val="tx1"/>
                </a:solidFill>
                <a:latin typeface="Comic Sans MS" pitchFamily="66" charset="0"/>
              </a:rPr>
              <a:t> </a:t>
            </a:r>
            <a:r>
              <a:rPr lang="en-US" sz="2400" dirty="0" err="1">
                <a:solidFill>
                  <a:schemeClr val="tx1"/>
                </a:solidFill>
                <a:latin typeface="Comic Sans MS" pitchFamily="66" charset="0"/>
              </a:rPr>
              <a:t>kanalı</a:t>
            </a:r>
            <a:r>
              <a:rPr lang="en-US" sz="2400" dirty="0">
                <a:solidFill>
                  <a:schemeClr val="tx1"/>
                </a:solidFill>
                <a:latin typeface="Comic Sans MS" pitchFamily="66" charset="0"/>
              </a:rPr>
              <a:t> </a:t>
            </a:r>
            <a:r>
              <a:rPr lang="en-US" sz="2400" dirty="0" err="1">
                <a:solidFill>
                  <a:schemeClr val="tx1"/>
                </a:solidFill>
                <a:latin typeface="Comic Sans MS" pitchFamily="66" charset="0"/>
              </a:rPr>
              <a:t>ile</a:t>
            </a:r>
            <a:r>
              <a:rPr lang="en-US" sz="2400" dirty="0">
                <a:solidFill>
                  <a:schemeClr val="tx1"/>
                </a:solidFill>
                <a:latin typeface="Comic Sans MS" pitchFamily="66" charset="0"/>
              </a:rPr>
              <a:t> </a:t>
            </a:r>
            <a:r>
              <a:rPr lang="en-US" sz="2400" dirty="0" err="1">
                <a:solidFill>
                  <a:schemeClr val="tx1"/>
                </a:solidFill>
                <a:latin typeface="Comic Sans MS" pitchFamily="66" charset="0"/>
              </a:rPr>
              <a:t>uzaklaştırılır</a:t>
            </a:r>
            <a:r>
              <a:rPr lang="en-US" sz="2400" dirty="0">
                <a:solidFill>
                  <a:schemeClr val="tx1"/>
                </a:solidFill>
                <a:latin typeface="Comic Sans MS" pitchFamily="66" charset="0"/>
              </a:rPr>
              <a:t> </a:t>
            </a:r>
            <a:r>
              <a:rPr lang="en-US" sz="2400" dirty="0" err="1">
                <a:solidFill>
                  <a:schemeClr val="tx1"/>
                </a:solidFill>
                <a:latin typeface="Comic Sans MS" pitchFamily="66" charset="0"/>
              </a:rPr>
              <a:t>ya</a:t>
            </a:r>
            <a:r>
              <a:rPr lang="tr-TR" sz="2400" dirty="0">
                <a:solidFill>
                  <a:schemeClr val="tx1"/>
                </a:solidFill>
                <a:latin typeface="Comic Sans MS" pitchFamily="66" charset="0"/>
              </a:rPr>
              <a:t> </a:t>
            </a:r>
            <a:r>
              <a:rPr lang="en-US" sz="2400" dirty="0">
                <a:solidFill>
                  <a:schemeClr val="tx1"/>
                </a:solidFill>
                <a:latin typeface="Comic Sans MS" pitchFamily="66" charset="0"/>
              </a:rPr>
              <a:t>da </a:t>
            </a:r>
            <a:r>
              <a:rPr lang="en-US" sz="2400" dirty="0" err="1">
                <a:solidFill>
                  <a:schemeClr val="tx1"/>
                </a:solidFill>
                <a:latin typeface="Comic Sans MS" pitchFamily="66" charset="0"/>
              </a:rPr>
              <a:t>tekrar</a:t>
            </a:r>
            <a:r>
              <a:rPr lang="en-US" sz="2400" dirty="0">
                <a:solidFill>
                  <a:schemeClr val="tx1"/>
                </a:solidFill>
                <a:latin typeface="Comic Sans MS" pitchFamily="66" charset="0"/>
              </a:rPr>
              <a:t> </a:t>
            </a:r>
            <a:r>
              <a:rPr lang="en-US" sz="2400" dirty="0" err="1">
                <a:solidFill>
                  <a:schemeClr val="tx1"/>
                </a:solidFill>
                <a:latin typeface="Comic Sans MS" pitchFamily="66" charset="0"/>
              </a:rPr>
              <a:t>sulamada</a:t>
            </a:r>
            <a:r>
              <a:rPr lang="en-US" sz="2400" dirty="0">
                <a:solidFill>
                  <a:schemeClr val="tx1"/>
                </a:solidFill>
                <a:latin typeface="Comic Sans MS" pitchFamily="66" charset="0"/>
              </a:rPr>
              <a:t> </a:t>
            </a:r>
            <a:r>
              <a:rPr lang="en-US" sz="2400" dirty="0" err="1">
                <a:solidFill>
                  <a:schemeClr val="tx1"/>
                </a:solidFill>
                <a:latin typeface="Comic Sans MS" pitchFamily="66" charset="0"/>
              </a:rPr>
              <a:t>kullanılır</a:t>
            </a:r>
            <a:r>
              <a:rPr lang="tr-TR" sz="2400" dirty="0">
                <a:solidFill>
                  <a:schemeClr val="tx1"/>
                </a:solidFill>
                <a:latin typeface="Comic Sans MS" pitchFamily="66" charset="0"/>
              </a:rPr>
              <a:t>. </a:t>
            </a:r>
            <a:endParaRPr lang="en-US" sz="2400" dirty="0">
              <a:solidFill>
                <a:schemeClr val="tx1"/>
              </a:solidFill>
              <a:latin typeface="Comic Sans MS" pitchFamily="66" charset="0"/>
            </a:endParaRPr>
          </a:p>
          <a:p>
            <a:endParaRPr lang="tr-TR"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40" y="3447185"/>
            <a:ext cx="12460940" cy="3438525"/>
          </a:xfrm>
          <a:prstGeom prst="rect">
            <a:avLst/>
          </a:prstGeom>
        </p:spPr>
      </p:pic>
    </p:spTree>
    <p:extLst>
      <p:ext uri="{BB962C8B-B14F-4D97-AF65-F5344CB8AC3E}">
        <p14:creationId xmlns:p14="http://schemas.microsoft.com/office/powerpoint/2010/main" val="3473803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55963" y="928449"/>
            <a:ext cx="10962520" cy="5262979"/>
          </a:xfrm>
          <a:prstGeom prst="rect">
            <a:avLst/>
          </a:prstGeom>
        </p:spPr>
        <p:txBody>
          <a:bodyPr wrap="square">
            <a:spAutoFit/>
          </a:bodyPr>
          <a:lstStyle/>
          <a:p>
            <a:pPr>
              <a:buFont typeface="Wingdings" pitchFamily="2" charset="2"/>
              <a:buChar char="Ø"/>
              <a:defRPr/>
            </a:pPr>
            <a:r>
              <a:rPr lang="tr-TR" sz="2800" dirty="0">
                <a:latin typeface="Comic Sans MS" panose="030F0702030302020204" pitchFamily="66" charset="0"/>
              </a:rPr>
              <a:t>Bu koşullarda her bitki sırası için de bir karık açılabilir. Ancak bunlar çizi adı verilen çok küçük karıklardır. Planlamaları aynen karık biçiminde yapılır ancak pürüzlülük katsayısı n = 0,010 alınır.</a:t>
            </a:r>
          </a:p>
          <a:p>
            <a:pPr>
              <a:buFont typeface="Wingdings" pitchFamily="2" charset="2"/>
              <a:buChar char="Ø"/>
              <a:defRPr/>
            </a:pPr>
            <a:endParaRPr lang="tr-TR" sz="2800" dirty="0">
              <a:latin typeface="Comic Sans MS" panose="030F0702030302020204" pitchFamily="66" charset="0"/>
            </a:endParaRPr>
          </a:p>
          <a:p>
            <a:pPr>
              <a:buFont typeface="Wingdings" pitchFamily="2" charset="2"/>
              <a:buChar char="Ø"/>
              <a:defRPr/>
            </a:pPr>
            <a:r>
              <a:rPr lang="tr-TR" sz="2800" dirty="0">
                <a:latin typeface="Comic Sans MS" panose="030F0702030302020204" pitchFamily="66" charset="0"/>
              </a:rPr>
              <a:t>Ağır bünyeli topraklarda karık aralığı </a:t>
            </a:r>
            <a:r>
              <a:rPr lang="tr-TR" sz="2800" dirty="0" err="1">
                <a:latin typeface="Comic Sans MS" panose="030F0702030302020204" pitchFamily="66" charset="0"/>
              </a:rPr>
              <a:t>max</a:t>
            </a:r>
            <a:r>
              <a:rPr lang="tr-TR" sz="2800" dirty="0">
                <a:latin typeface="Comic Sans MS" panose="030F0702030302020204" pitchFamily="66" charset="0"/>
              </a:rPr>
              <a:t>. 150 cm, orta bünyeli topraklarda ise </a:t>
            </a:r>
            <a:r>
              <a:rPr lang="tr-TR" sz="2800" dirty="0" err="1">
                <a:latin typeface="Comic Sans MS" panose="030F0702030302020204" pitchFamily="66" charset="0"/>
              </a:rPr>
              <a:t>max</a:t>
            </a:r>
            <a:r>
              <a:rPr lang="tr-TR" sz="2800" dirty="0">
                <a:latin typeface="Comic Sans MS" panose="030F0702030302020204" pitchFamily="66" charset="0"/>
              </a:rPr>
              <a:t>. 100 cm olabilir.</a:t>
            </a:r>
          </a:p>
          <a:p>
            <a:pPr>
              <a:buFont typeface="Wingdings" pitchFamily="2" charset="2"/>
              <a:buChar char="Ø"/>
              <a:defRPr/>
            </a:pPr>
            <a:endParaRPr lang="tr-TR" sz="2800" dirty="0">
              <a:latin typeface="Comic Sans MS" panose="030F0702030302020204" pitchFamily="66" charset="0"/>
            </a:endParaRPr>
          </a:p>
          <a:p>
            <a:pPr>
              <a:buFont typeface="Wingdings" pitchFamily="2" charset="2"/>
              <a:buChar char="Ø"/>
              <a:defRPr/>
            </a:pPr>
            <a:r>
              <a:rPr lang="tr-TR" sz="2800" dirty="0">
                <a:latin typeface="Comic Sans MS" panose="030F0702030302020204" pitchFamily="66" charset="0"/>
              </a:rPr>
              <a:t>Karık sulama yönteminde eş bir su dağılımı olması için suyun karık sonuna net infiltrasyon süresinin % 25’i kadar sürede ulaşması istenir.</a:t>
            </a:r>
          </a:p>
          <a:p>
            <a:pPr>
              <a:defRPr/>
            </a:pPr>
            <a:r>
              <a:rPr lang="tr-TR" sz="2800" dirty="0">
                <a:latin typeface="Comic Sans MS" panose="030F0702030302020204" pitchFamily="66" charset="0"/>
              </a:rPr>
              <a:t>                     </a:t>
            </a:r>
          </a:p>
          <a:p>
            <a:pPr>
              <a:defRPr/>
            </a:pPr>
            <a:r>
              <a:rPr lang="tr-TR" sz="2800" dirty="0">
                <a:latin typeface="Comic Sans MS" panose="030F0702030302020204" pitchFamily="66" charset="0"/>
              </a:rPr>
              <a:t>                       Ti ≤ 0,25 x </a:t>
            </a:r>
            <a:r>
              <a:rPr lang="tr-TR" sz="2800" dirty="0" err="1">
                <a:latin typeface="Comic Sans MS" panose="030F0702030302020204" pitchFamily="66" charset="0"/>
              </a:rPr>
              <a:t>Tn</a:t>
            </a:r>
            <a:endParaRPr lang="tr-TR" sz="2800" dirty="0">
              <a:latin typeface="Comic Sans MS" panose="030F0702030302020204" pitchFamily="66" charset="0"/>
            </a:endParaRPr>
          </a:p>
        </p:txBody>
      </p:sp>
    </p:spTree>
    <p:extLst>
      <p:ext uri="{BB962C8B-B14F-4D97-AF65-F5344CB8AC3E}">
        <p14:creationId xmlns:p14="http://schemas.microsoft.com/office/powerpoint/2010/main" val="958899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63782" y="1203970"/>
            <a:ext cx="9897508" cy="3108543"/>
          </a:xfrm>
          <a:prstGeom prst="rect">
            <a:avLst/>
          </a:prstGeom>
        </p:spPr>
        <p:txBody>
          <a:bodyPr wrap="square">
            <a:spAutoFit/>
          </a:bodyPr>
          <a:lstStyle/>
          <a:p>
            <a:pPr>
              <a:buFont typeface="Wingdings" panose="05000000000000000000" pitchFamily="2" charset="2"/>
              <a:buChar char="Ø"/>
            </a:pPr>
            <a:r>
              <a:rPr lang="tr-TR" altLang="en-US" sz="2800" dirty="0">
                <a:latin typeface="Comic Sans MS" panose="030F0702030302020204" pitchFamily="66" charset="0"/>
              </a:rPr>
              <a:t>Karık debisi erozyon yaratmayacak biçimde seçilmeli ve olabildiğince yüksek olmalıdır. Bu debi karık infiltrasyon ölçmeleri sırasında belirlenir.</a:t>
            </a:r>
          </a:p>
          <a:p>
            <a:pPr>
              <a:buFont typeface="Wingdings" panose="05000000000000000000" pitchFamily="2" charset="2"/>
              <a:buChar char="Ø"/>
            </a:pPr>
            <a:r>
              <a:rPr lang="tr-TR" altLang="en-US" sz="2800" dirty="0">
                <a:latin typeface="Comic Sans MS" panose="030F0702030302020204" pitchFamily="66" charset="0"/>
              </a:rPr>
              <a:t>Yöntemin meyve bahçelerine uygulanmasında genç fidanlar için her sıraya bir karık yeterli olurken, yetişkin ağaçlarda özellikle sıra araları geniş ise bir sıraya iki veya dört karık açılabilir.</a:t>
            </a:r>
          </a:p>
        </p:txBody>
      </p:sp>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2084" t="85100" b="1791"/>
          <a:stretch>
            <a:fillRect/>
          </a:stretch>
        </p:blipFill>
        <p:spPr bwMode="auto">
          <a:xfrm>
            <a:off x="1163782" y="4498133"/>
            <a:ext cx="1036811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824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Dikdörtgen 1"/>
              <p:cNvSpPr/>
              <p:nvPr/>
            </p:nvSpPr>
            <p:spPr>
              <a:xfrm>
                <a:off x="1533833" y="595329"/>
                <a:ext cx="10353368" cy="5736442"/>
              </a:xfrm>
              <a:prstGeom prst="rect">
                <a:avLst/>
              </a:prstGeom>
            </p:spPr>
            <p:txBody>
              <a:bodyPr wrap="square">
                <a:spAutoFit/>
              </a:bodyPr>
              <a:lstStyle/>
              <a:p>
                <a:r>
                  <a:rPr lang="tr-TR" altLang="en-US" sz="2400" dirty="0">
                    <a:latin typeface="Comic Sans MS" panose="030F0702030302020204" pitchFamily="66" charset="0"/>
                  </a:rPr>
                  <a:t>b) Kapalı karıklar: </a:t>
                </a:r>
              </a:p>
              <a:p>
                <a:r>
                  <a:rPr lang="tr-TR" altLang="en-US" sz="2400" dirty="0">
                    <a:latin typeface="Comic Sans MS" panose="030F0702030302020204" pitchFamily="66" charset="0"/>
                  </a:rPr>
                  <a:t>Karık sistemlerinin tasarımında kapalı karık sistemi için kullanılan eşitlikler aşağıda verilmiştir.</a:t>
                </a:r>
              </a:p>
              <a:p>
                <a:r>
                  <a:rPr lang="tr-TR" altLang="en-US" sz="2400" u="sng" dirty="0">
                    <a:latin typeface="Comic Sans MS" panose="030F0702030302020204" pitchFamily="66" charset="0"/>
                  </a:rPr>
                  <a:t>Islak çevre:</a:t>
                </a:r>
              </a:p>
              <a:p>
                <a:endParaRPr lang="tr-TR" altLang="en-US" sz="2800" u="sng" dirty="0"/>
              </a:p>
              <a:p>
                <a:endParaRPr lang="tr-TR" altLang="en-US" sz="2800" u="sng" dirty="0"/>
              </a:p>
              <a:p>
                <a:endParaRPr lang="tr-TR" altLang="en-US" sz="2800" u="sng" dirty="0"/>
              </a:p>
              <a:p>
                <a:r>
                  <a:rPr lang="tr-TR" altLang="en-US" sz="2400" dirty="0">
                    <a:latin typeface="Comic Sans MS" panose="030F0702030302020204" pitchFamily="66" charset="0"/>
                  </a:rPr>
                  <a:t>Kapalı karıklarda eğim söz konusu olmamasına rağmen bu eşitlikteki </a:t>
                </a:r>
                <a14:m>
                  <m:oMath xmlns:m="http://schemas.openxmlformats.org/officeDocument/2006/math">
                    <m:sSub>
                      <m:sSubPr>
                        <m:ctrlPr>
                          <a:rPr lang="tr-TR" sz="2400" i="1">
                            <a:solidFill>
                              <a:prstClr val="black"/>
                            </a:solidFill>
                            <a:latin typeface="Cambria Math" panose="02040503050406030204" pitchFamily="18" charset="0"/>
                          </a:rPr>
                        </m:ctrlPr>
                      </m:sSubPr>
                      <m:e>
                        <m:r>
                          <m:rPr>
                            <m:sty m:val="p"/>
                          </m:rPr>
                          <a:rPr lang="tr-TR" sz="2400">
                            <a:solidFill>
                              <a:prstClr val="black"/>
                            </a:solidFill>
                            <a:latin typeface="Cambria Math" panose="02040503050406030204" pitchFamily="18" charset="0"/>
                          </a:rPr>
                          <m:t>S</m:t>
                        </m:r>
                      </m:e>
                      <m:sub>
                        <m:r>
                          <a:rPr lang="tr-TR" sz="2400" b="0" i="0" smtClean="0">
                            <a:solidFill>
                              <a:prstClr val="black"/>
                            </a:solidFill>
                            <a:latin typeface="Cambria Math" panose="02040503050406030204" pitchFamily="18" charset="0"/>
                          </a:rPr>
                          <m:t>0</m:t>
                        </m:r>
                      </m:sub>
                    </m:sSub>
                  </m:oMath>
                </a14:m>
                <a:r>
                  <a:rPr lang="tr-TR" altLang="en-US" sz="2400" dirty="0">
                    <a:latin typeface="Comic Sans MS" panose="030F0702030302020204" pitchFamily="66" charset="0"/>
                  </a:rPr>
                  <a:t> değeri karık boyunca suyun hareketini sağlayan hidrolik eğimi ifade etmektedir. </a:t>
                </a:r>
              </a:p>
              <a:p>
                <a:r>
                  <a:rPr lang="tr-TR" altLang="en-US" sz="2400" u="sng" dirty="0">
                    <a:latin typeface="Comic Sans MS" panose="030F0702030302020204" pitchFamily="66" charset="0"/>
                  </a:rPr>
                  <a:t>Kapalı karıklarda ortalama hidrolik eğim:</a:t>
                </a:r>
              </a:p>
              <a:p>
                <a:endParaRPr lang="tr-TR" altLang="en-US" sz="2800" u="sng" dirty="0"/>
              </a:p>
              <a:p>
                <a:pPr marL="342900" lvl="0" indent="-342900">
                  <a:spcBef>
                    <a:spcPct val="20000"/>
                  </a:spcBef>
                  <a:buClr>
                    <a:srgbClr val="004646"/>
                  </a:buClr>
                  <a:buSzPct val="90000"/>
                </a:pPr>
                <a14:m>
                  <m:oMath xmlns:m="http://schemas.openxmlformats.org/officeDocument/2006/math">
                    <m:sSub>
                      <m:sSubPr>
                        <m:ctrlPr>
                          <a:rPr lang="tr-TR" sz="2400" i="1" smtClean="0">
                            <a:solidFill>
                              <a:prstClr val="black"/>
                            </a:solidFill>
                            <a:latin typeface="Cambria Math" panose="02040503050406030204" pitchFamily="18" charset="0"/>
                          </a:rPr>
                        </m:ctrlPr>
                      </m:sSubPr>
                      <m:e>
                        <m:r>
                          <m:rPr>
                            <m:sty m:val="p"/>
                          </m:rPr>
                          <a:rPr lang="tr-TR" sz="2400" b="0" i="0" smtClean="0">
                            <a:solidFill>
                              <a:prstClr val="black"/>
                            </a:solidFill>
                            <a:latin typeface="Cambria Math" panose="02040503050406030204" pitchFamily="18" charset="0"/>
                          </a:rPr>
                          <m:t>S</m:t>
                        </m:r>
                      </m:e>
                      <m:sub>
                        <m:r>
                          <a:rPr lang="tr-TR" sz="2400" b="0" i="0" smtClean="0">
                            <a:solidFill>
                              <a:prstClr val="black"/>
                            </a:solidFill>
                            <a:latin typeface="Cambria Math" panose="02040503050406030204" pitchFamily="18" charset="0"/>
                          </a:rPr>
                          <m:t>0</m:t>
                        </m:r>
                      </m:sub>
                    </m:sSub>
                    <m:r>
                      <a:rPr lang="tr-TR" sz="2400">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f>
                      <m:fPr>
                        <m:ctrlPr>
                          <a:rPr lang="tr-TR" sz="2400" i="1">
                            <a:solidFill>
                              <a:prstClr val="black"/>
                            </a:solidFill>
                            <a:latin typeface="Cambria Math" panose="02040503050406030204" pitchFamily="18" charset="0"/>
                            <a:ea typeface="Times New Roman" panose="02020603050405020304" pitchFamily="18" charset="0"/>
                          </a:rPr>
                        </m:ctrlPr>
                      </m:fPr>
                      <m:num>
                        <m:r>
                          <a:rPr lang="tr-TR" sz="2400">
                            <a:solidFill>
                              <a:prstClr val="black"/>
                            </a:solidFill>
                            <a:latin typeface="Cambria Math" panose="02040503050406030204" pitchFamily="18" charset="0"/>
                            <a:ea typeface="Times New Roman" panose="02020603050405020304" pitchFamily="18" charset="0"/>
                            <a:cs typeface="Cambria Math" panose="02040503050406030204" pitchFamily="18" charset="0"/>
                          </a:rPr>
                          <m:t>0.0875 </m:t>
                        </m:r>
                        <m:r>
                          <m:rPr>
                            <m:sty m:val="p"/>
                          </m:rPr>
                          <a:rPr lang="tr-TR" sz="2400">
                            <a:solidFill>
                              <a:prstClr val="black"/>
                            </a:solidFill>
                            <a:latin typeface="Cambria Math" panose="02040503050406030204" pitchFamily="18" charset="0"/>
                            <a:ea typeface="Times New Roman" panose="02020603050405020304" pitchFamily="18" charset="0"/>
                            <a:cs typeface="Cambria Math" panose="02040503050406030204" pitchFamily="18" charset="0"/>
                          </a:rPr>
                          <m:t>x</m:t>
                        </m:r>
                        <m:r>
                          <a:rPr lang="tr-TR" sz="2400">
                            <a:solidFill>
                              <a:prstClr val="black"/>
                            </a:solidFill>
                            <a:latin typeface="Cambria Math" panose="02040503050406030204" pitchFamily="18" charset="0"/>
                            <a:ea typeface="Times New Roman" panose="02020603050405020304" pitchFamily="18" charset="0"/>
                            <a:cs typeface="Cambria Math" panose="02040503050406030204" pitchFamily="18" charset="0"/>
                          </a:rPr>
                          <m:t> </m:t>
                        </m:r>
                        <m:sSup>
                          <m:sSupPr>
                            <m:ctrlPr>
                              <a:rPr lang="tr-TR" sz="24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ctrlPr>
                          </m:sSupPr>
                          <m:e>
                            <m:r>
                              <a:rPr lang="tr-TR" sz="24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𝑞</m:t>
                            </m:r>
                          </m:e>
                          <m:sup>
                            <m:r>
                              <a:rPr lang="tr-TR" sz="24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0.342</m:t>
                            </m:r>
                          </m:sup>
                        </m:sSup>
                      </m:num>
                      <m:den>
                        <m:r>
                          <m:rPr>
                            <m:sty m:val="p"/>
                          </m:rPr>
                          <a:rPr lang="tr-TR" sz="2400">
                            <a:solidFill>
                              <a:prstClr val="black"/>
                            </a:solidFill>
                            <a:latin typeface="Cambria Math" panose="02040503050406030204" pitchFamily="18" charset="0"/>
                            <a:ea typeface="Times New Roman" panose="02020603050405020304" pitchFamily="18" charset="0"/>
                            <a:cs typeface="Cambria Math" panose="02040503050406030204" pitchFamily="18" charset="0"/>
                          </a:rPr>
                          <m:t>L</m:t>
                        </m:r>
                      </m:den>
                    </m:f>
                  </m:oMath>
                </a14:m>
                <a:r>
                  <a:rPr lang="tr-TR" sz="2400" u="sng" dirty="0">
                    <a:solidFill>
                      <a:prstClr val="black"/>
                    </a:solidFill>
                    <a:latin typeface="Calibri"/>
                  </a:rPr>
                  <a:t> </a:t>
                </a:r>
                <a:r>
                  <a:rPr lang="tr-TR" sz="2400" dirty="0">
                    <a:solidFill>
                      <a:prstClr val="black"/>
                    </a:solidFill>
                    <a:latin typeface="Calibri"/>
                  </a:rPr>
                  <a:t>eşitliği ile hesaplanır.</a:t>
                </a:r>
                <a:endParaRPr lang="tr-TR" sz="2400" u="sng" dirty="0">
                  <a:solidFill>
                    <a:prstClr val="black"/>
                  </a:solidFill>
                  <a:latin typeface="Calibri"/>
                </a:endParaRPr>
              </a:p>
              <a:p>
                <a:endParaRPr lang="tr-TR" altLang="en-US" dirty="0"/>
              </a:p>
            </p:txBody>
          </p:sp>
        </mc:Choice>
        <mc:Fallback xmlns="">
          <p:sp>
            <p:nvSpPr>
              <p:cNvPr id="2" name="Dikdörtgen 1"/>
              <p:cNvSpPr>
                <a:spLocks noRot="1" noChangeAspect="1" noMove="1" noResize="1" noEditPoints="1" noAdjustHandles="1" noChangeArrowheads="1" noChangeShapeType="1" noTextEdit="1"/>
              </p:cNvSpPr>
              <p:nvPr/>
            </p:nvSpPr>
            <p:spPr>
              <a:xfrm>
                <a:off x="1533833" y="595329"/>
                <a:ext cx="10353368" cy="5736442"/>
              </a:xfrm>
              <a:prstGeom prst="rect">
                <a:avLst/>
              </a:prstGeom>
              <a:blipFill>
                <a:blip r:embed="rId2"/>
                <a:stretch>
                  <a:fillRect l="-942" t="-850"/>
                </a:stretch>
              </a:blipFill>
            </p:spPr>
            <p:txBody>
              <a:bodyPr/>
              <a:lstStyle/>
              <a:p>
                <a:r>
                  <a:rPr lang="tr-TR">
                    <a:noFill/>
                  </a:rPr>
                  <a:t> </a:t>
                </a:r>
              </a:p>
            </p:txBody>
          </p:sp>
        </mc:Fallback>
      </mc:AlternateContent>
      <p:pic>
        <p:nvPicPr>
          <p:cNvPr id="5" name="Resim 4"/>
          <p:cNvPicPr>
            <a:picLocks noChangeAspect="1"/>
          </p:cNvPicPr>
          <p:nvPr/>
        </p:nvPicPr>
        <p:blipFill>
          <a:blip r:embed="rId3" cstate="print"/>
          <a:stretch>
            <a:fillRect/>
          </a:stretch>
        </p:blipFill>
        <p:spPr>
          <a:xfrm>
            <a:off x="3899277" y="2328400"/>
            <a:ext cx="3011685" cy="652329"/>
          </a:xfrm>
          <a:prstGeom prst="rect">
            <a:avLst/>
          </a:prstGeom>
        </p:spPr>
      </p:pic>
    </p:spTree>
    <p:extLst>
      <p:ext uri="{BB962C8B-B14F-4D97-AF65-F5344CB8AC3E}">
        <p14:creationId xmlns:p14="http://schemas.microsoft.com/office/powerpoint/2010/main" val="455977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07574" y="576231"/>
            <a:ext cx="8406581" cy="5539978"/>
          </a:xfrm>
          <a:prstGeom prst="rect">
            <a:avLst/>
          </a:prstGeom>
        </p:spPr>
        <p:txBody>
          <a:bodyPr wrap="square">
            <a:spAutoFit/>
          </a:bodyPr>
          <a:lstStyle/>
          <a:p>
            <a:r>
              <a:rPr lang="tr-TR" altLang="en-US" sz="2800" u="sng" dirty="0">
                <a:latin typeface="Comic Sans MS" panose="030F0702030302020204" pitchFamily="66" charset="0"/>
              </a:rPr>
              <a:t>Ortalama infiltrasyon süresi:</a:t>
            </a:r>
          </a:p>
          <a:p>
            <a:endParaRPr lang="tr-TR" altLang="en-US" sz="2800" u="sng" dirty="0"/>
          </a:p>
          <a:p>
            <a:endParaRPr lang="tr-TR" altLang="en-US" sz="2800" u="sng" dirty="0"/>
          </a:p>
          <a:p>
            <a:endParaRPr lang="tr-TR" altLang="en-US" sz="2800" u="sng" dirty="0"/>
          </a:p>
          <a:p>
            <a:endParaRPr lang="tr-TR" altLang="en-US" sz="2800" u="sng" dirty="0"/>
          </a:p>
          <a:p>
            <a:endParaRPr lang="tr-TR" altLang="en-US" sz="2800" u="sng" dirty="0"/>
          </a:p>
          <a:p>
            <a:r>
              <a:rPr lang="tr-TR" altLang="en-US" sz="2800" u="sng" dirty="0">
                <a:latin typeface="Comic Sans MS" panose="030F0702030302020204" pitchFamily="66" charset="0"/>
              </a:rPr>
              <a:t>Sulama süresi:</a:t>
            </a:r>
          </a:p>
          <a:p>
            <a:endParaRPr lang="tr-TR" altLang="en-US" sz="2800" u="sng" dirty="0"/>
          </a:p>
          <a:p>
            <a:endParaRPr lang="tr-TR" altLang="en-US" sz="2800" u="sng" dirty="0"/>
          </a:p>
          <a:p>
            <a:endParaRPr lang="tr-TR" altLang="en-US" sz="2800" u="sng" dirty="0"/>
          </a:p>
          <a:p>
            <a:r>
              <a:rPr lang="tr-TR" altLang="en-US" sz="2800" u="sng" dirty="0">
                <a:latin typeface="Comic Sans MS" panose="030F0702030302020204" pitchFamily="66" charset="0"/>
              </a:rPr>
              <a:t>Derine sızma miktarı:</a:t>
            </a:r>
          </a:p>
          <a:p>
            <a:endParaRPr lang="tr-TR" altLang="en-US" sz="2800" u="sng" dirty="0"/>
          </a:p>
          <a:p>
            <a:endParaRPr lang="tr-TR" altLang="en-US" u="sng" dirty="0"/>
          </a:p>
        </p:txBody>
      </p:sp>
      <p:pic>
        <p:nvPicPr>
          <p:cNvPr id="3" name="Picture 9"/>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6964" t="47160" r="31294" b="36952"/>
          <a:stretch>
            <a:fillRect/>
          </a:stretch>
        </p:blipFill>
        <p:spPr bwMode="auto">
          <a:xfrm>
            <a:off x="1607574" y="1412833"/>
            <a:ext cx="6194323"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6964" t="63048" r="40411" b="26360"/>
          <a:stretch>
            <a:fillRect/>
          </a:stretch>
        </p:blipFill>
        <p:spPr bwMode="auto">
          <a:xfrm>
            <a:off x="1607574" y="3736175"/>
            <a:ext cx="619432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6964" t="76666" r="45285" b="17281"/>
          <a:stretch>
            <a:fillRect/>
          </a:stretch>
        </p:blipFill>
        <p:spPr bwMode="auto">
          <a:xfrm>
            <a:off x="1607573" y="5559455"/>
            <a:ext cx="6194323" cy="78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7626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80655" y="1280932"/>
            <a:ext cx="10747552" cy="3970318"/>
          </a:xfrm>
          <a:prstGeom prst="rect">
            <a:avLst/>
          </a:prstGeom>
        </p:spPr>
        <p:txBody>
          <a:bodyPr wrap="square">
            <a:spAutoFit/>
          </a:bodyPr>
          <a:lstStyle/>
          <a:p>
            <a:pPr>
              <a:buFont typeface="Wingdings" pitchFamily="2" charset="2"/>
              <a:buChar char="Ø"/>
              <a:defRPr/>
            </a:pPr>
            <a:r>
              <a:rPr lang="tr-TR" sz="2800" dirty="0">
                <a:latin typeface="Comic Sans MS" panose="030F0702030302020204" pitchFamily="66" charset="0"/>
              </a:rPr>
              <a:t>Diğer eşitlikler açık karık </a:t>
            </a:r>
            <a:r>
              <a:rPr lang="tr-TR" sz="2800" dirty="0" err="1">
                <a:latin typeface="Comic Sans MS" panose="030F0702030302020204" pitchFamily="66" charset="0"/>
              </a:rPr>
              <a:t>projeleme</a:t>
            </a:r>
            <a:r>
              <a:rPr lang="tr-TR" sz="2800" dirty="0">
                <a:latin typeface="Comic Sans MS" panose="030F0702030302020204" pitchFamily="66" charset="0"/>
              </a:rPr>
              <a:t> eşitlikleriyle aynıdır.</a:t>
            </a:r>
          </a:p>
          <a:p>
            <a:pPr>
              <a:buFont typeface="Wingdings" pitchFamily="2" charset="2"/>
              <a:buChar char="Ø"/>
              <a:defRPr/>
            </a:pPr>
            <a:endParaRPr lang="tr-TR" sz="2800" dirty="0">
              <a:latin typeface="Comic Sans MS" panose="030F0702030302020204" pitchFamily="66" charset="0"/>
            </a:endParaRPr>
          </a:p>
          <a:p>
            <a:pPr algn="just">
              <a:buFont typeface="Wingdings" pitchFamily="2" charset="2"/>
              <a:buChar char="Ø"/>
              <a:defRPr/>
            </a:pPr>
            <a:r>
              <a:rPr lang="tr-TR" sz="2800" dirty="0">
                <a:latin typeface="Comic Sans MS" panose="030F0702030302020204" pitchFamily="66" charset="0"/>
              </a:rPr>
              <a:t>Kapalı karıklarda tava sulama yöntemine benzer şekilde göllendirme söz konusu olduğundan su uygulama randımanının en az % 80 olması gerekir. Suyun karık sonuna net infiltrasyon süresinin en çok % 60’ı kadar sürede ulaşması istenir. Başka bir deyişle kapalı karıklarda; </a:t>
            </a:r>
          </a:p>
          <a:p>
            <a:pPr>
              <a:defRPr/>
            </a:pPr>
            <a:r>
              <a:rPr lang="tr-TR" sz="2800" dirty="0">
                <a:latin typeface="Comic Sans MS" panose="030F0702030302020204" pitchFamily="66" charset="0"/>
              </a:rPr>
              <a:t>                                </a:t>
            </a:r>
          </a:p>
          <a:p>
            <a:pPr>
              <a:defRPr/>
            </a:pPr>
            <a:r>
              <a:rPr lang="tr-TR" sz="2800" dirty="0">
                <a:latin typeface="Comic Sans MS" panose="030F0702030302020204" pitchFamily="66" charset="0"/>
              </a:rPr>
              <a:t>                        Ti ≤ 0,60 x </a:t>
            </a:r>
            <a:r>
              <a:rPr lang="tr-TR" sz="2800" dirty="0" err="1">
                <a:latin typeface="Comic Sans MS" panose="030F0702030302020204" pitchFamily="66" charset="0"/>
              </a:rPr>
              <a:t>Tn</a:t>
            </a:r>
            <a:endParaRPr lang="tr-TR" sz="2800" dirty="0">
              <a:latin typeface="Comic Sans MS" panose="030F0702030302020204" pitchFamily="66" charset="0"/>
            </a:endParaRPr>
          </a:p>
        </p:txBody>
      </p:sp>
    </p:spTree>
    <p:extLst>
      <p:ext uri="{BB962C8B-B14F-4D97-AF65-F5344CB8AC3E}">
        <p14:creationId xmlns:p14="http://schemas.microsoft.com/office/powerpoint/2010/main" val="1397274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0101" t="7475" b="40550"/>
          <a:stretch>
            <a:fillRect/>
          </a:stretch>
        </p:blipFill>
        <p:spPr bwMode="auto">
          <a:xfrm>
            <a:off x="1443068" y="304871"/>
            <a:ext cx="10163914" cy="627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0488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61431" y="503912"/>
            <a:ext cx="9674942" cy="2308324"/>
          </a:xfrm>
          <a:prstGeom prst="rect">
            <a:avLst/>
          </a:prstGeom>
        </p:spPr>
        <p:txBody>
          <a:bodyPr wrap="square">
            <a:spAutoFit/>
          </a:bodyPr>
          <a:lstStyle/>
          <a:p>
            <a:pPr marL="342900" indent="-342900" algn="just">
              <a:spcBef>
                <a:spcPct val="20000"/>
              </a:spcBef>
              <a:buClr>
                <a:schemeClr val="accent1"/>
              </a:buClr>
              <a:buSzPct val="65000"/>
              <a:buFont typeface="Wingdings" pitchFamily="2" charset="2"/>
              <a:buChar char="n"/>
              <a:defRPr/>
            </a:pPr>
            <a:r>
              <a:rPr lang="tr-TR" sz="2000" dirty="0">
                <a:solidFill>
                  <a:srgbClr val="800000"/>
                </a:solidFill>
                <a:effectLst>
                  <a:outerShdw blurRad="38100" dist="38100" dir="2700000" algn="tl">
                    <a:srgbClr val="C0C0C0"/>
                  </a:outerShdw>
                </a:effectLst>
                <a:latin typeface="Comic Sans MS" pitchFamily="66" charset="0"/>
              </a:rPr>
              <a:t>Toprak özellikleri</a:t>
            </a:r>
            <a:r>
              <a:rPr lang="tr-TR" sz="2000" dirty="0">
                <a:solidFill>
                  <a:srgbClr val="000099"/>
                </a:solidFill>
                <a:effectLst>
                  <a:outerShdw blurRad="38100" dist="38100" dir="2700000" algn="tl">
                    <a:srgbClr val="C0C0C0"/>
                  </a:outerShdw>
                </a:effectLst>
                <a:latin typeface="Comic Sans MS" pitchFamily="66" charset="0"/>
              </a:rPr>
              <a:t> </a:t>
            </a:r>
          </a:p>
          <a:p>
            <a:pPr marL="342900" indent="-342900" algn="just">
              <a:spcBef>
                <a:spcPct val="20000"/>
              </a:spcBef>
              <a:buClr>
                <a:schemeClr val="accent1"/>
              </a:buClr>
              <a:buSzPct val="65000"/>
              <a:defRPr/>
            </a:pPr>
            <a:r>
              <a:rPr lang="tr-TR" sz="2000" dirty="0">
                <a:solidFill>
                  <a:srgbClr val="000099"/>
                </a:solidFill>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Karık</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sulama</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yöntemi</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kullanılabilir</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su</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tutma</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kapasitesi</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yüksek</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orta</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ve</a:t>
            </a:r>
            <a:r>
              <a:rPr lang="en-US" sz="2000" dirty="0">
                <a:effectLst>
                  <a:outerShdw blurRad="38100" dist="38100" dir="2700000" algn="tl">
                    <a:srgbClr val="C0C0C0"/>
                  </a:outerShdw>
                </a:effectLst>
                <a:latin typeface="Comic Sans MS" pitchFamily="66" charset="0"/>
              </a:rPr>
              <a:t> a</a:t>
            </a:r>
            <a:r>
              <a:rPr lang="tr-TR" sz="2000" dirty="0">
                <a:effectLst>
                  <a:outerShdw blurRad="38100" dist="38100" dir="2700000" algn="tl">
                    <a:srgbClr val="C0C0C0"/>
                  </a:outerShdw>
                </a:effectLst>
                <a:latin typeface="Comic Sans MS" pitchFamily="66" charset="0"/>
              </a:rPr>
              <a:t>ğ</a:t>
            </a:r>
            <a:r>
              <a:rPr lang="en-US" sz="2000" dirty="0" err="1">
                <a:effectLst>
                  <a:outerShdw blurRad="38100" dist="38100" dir="2700000" algn="tl">
                    <a:srgbClr val="C0C0C0"/>
                  </a:outerShdw>
                </a:effectLst>
                <a:latin typeface="Comic Sans MS" pitchFamily="66" charset="0"/>
              </a:rPr>
              <a:t>ır</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bünyeli</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topraklarda</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kullanılır</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Kaymak</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tabakası</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bağlama</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özelli</a:t>
            </a:r>
            <a:r>
              <a:rPr lang="tr-TR" sz="2000" dirty="0">
                <a:effectLst>
                  <a:outerShdw blurRad="38100" dist="38100" dir="2700000" algn="tl">
                    <a:srgbClr val="C0C0C0"/>
                  </a:outerShdw>
                </a:effectLst>
                <a:latin typeface="Comic Sans MS" pitchFamily="66" charset="0"/>
              </a:rPr>
              <a:t>ğ</a:t>
            </a:r>
            <a:r>
              <a:rPr lang="en-US" sz="2000" dirty="0" err="1">
                <a:effectLst>
                  <a:outerShdw blurRad="38100" dist="38100" dir="2700000" algn="tl">
                    <a:srgbClr val="C0C0C0"/>
                  </a:outerShdw>
                </a:effectLst>
                <a:latin typeface="Comic Sans MS" pitchFamily="66" charset="0"/>
              </a:rPr>
              <a:t>indeki</a:t>
            </a:r>
            <a:r>
              <a:rPr lang="en-US" sz="2000" dirty="0">
                <a:effectLst>
                  <a:outerShdw blurRad="38100" dist="38100" dir="2700000" algn="tl">
                    <a:srgbClr val="C0C0C0"/>
                  </a:outerShdw>
                </a:effectLst>
                <a:latin typeface="Comic Sans MS" pitchFamily="66" charset="0"/>
              </a:rPr>
              <a:t> a</a:t>
            </a:r>
            <a:r>
              <a:rPr lang="tr-TR" sz="2000" dirty="0">
                <a:effectLst>
                  <a:outerShdw blurRad="38100" dist="38100" dir="2700000" algn="tl">
                    <a:srgbClr val="C0C0C0"/>
                  </a:outerShdw>
                </a:effectLst>
                <a:latin typeface="Comic Sans MS" pitchFamily="66" charset="0"/>
              </a:rPr>
              <a:t>ğ</a:t>
            </a:r>
            <a:r>
              <a:rPr lang="en-US" sz="2000" dirty="0" err="1">
                <a:effectLst>
                  <a:outerShdw blurRad="38100" dist="38100" dir="2700000" algn="tl">
                    <a:srgbClr val="C0C0C0"/>
                  </a:outerShdw>
                </a:effectLst>
                <a:latin typeface="Comic Sans MS" pitchFamily="66" charset="0"/>
              </a:rPr>
              <a:t>ır</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bünyeli</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topraklar</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için</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uygulanabilecek</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tek</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yüzey</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sulama</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yöntemidir</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Yöntem</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su</a:t>
            </a:r>
            <a:r>
              <a:rPr lang="en-US" sz="2000" dirty="0">
                <a:effectLst>
                  <a:outerShdw blurRad="38100" dist="38100" dir="2700000" algn="tl">
                    <a:srgbClr val="C0C0C0"/>
                  </a:outerShdw>
                </a:effectLst>
                <a:latin typeface="Comic Sans MS" pitchFamily="66" charset="0"/>
              </a:rPr>
              <a:t> alma </a:t>
            </a:r>
            <a:r>
              <a:rPr lang="en-US" sz="2000" dirty="0" err="1">
                <a:effectLst>
                  <a:outerShdw blurRad="38100" dist="38100" dir="2700000" algn="tl">
                    <a:srgbClr val="C0C0C0"/>
                  </a:outerShdw>
                </a:effectLst>
                <a:latin typeface="Comic Sans MS" pitchFamily="66" charset="0"/>
              </a:rPr>
              <a:t>hızı</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yüksek</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hafif</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bünyeli</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topraklarda</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karık</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boyları</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kısa</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olaca</a:t>
            </a:r>
            <a:r>
              <a:rPr lang="tr-TR" sz="2000" dirty="0">
                <a:effectLst>
                  <a:outerShdw blurRad="38100" dist="38100" dir="2700000" algn="tl">
                    <a:srgbClr val="C0C0C0"/>
                  </a:outerShdw>
                </a:effectLst>
                <a:latin typeface="Comic Sans MS" pitchFamily="66" charset="0"/>
              </a:rPr>
              <a:t>ğ</a:t>
            </a:r>
            <a:r>
              <a:rPr lang="en-US" sz="2000" dirty="0" err="1">
                <a:effectLst>
                  <a:outerShdw blurRad="38100" dist="38100" dir="2700000" algn="tl">
                    <a:srgbClr val="C0C0C0"/>
                  </a:outerShdw>
                </a:effectLst>
                <a:latin typeface="Comic Sans MS" pitchFamily="66" charset="0"/>
              </a:rPr>
              <a:t>ından</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pek</a:t>
            </a:r>
            <a:r>
              <a:rPr lang="en-US"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tercih</a:t>
            </a:r>
            <a:r>
              <a:rPr lang="tr-TR" sz="2000" dirty="0">
                <a:effectLst>
                  <a:outerShdw blurRad="38100" dist="38100" dir="2700000" algn="tl">
                    <a:srgbClr val="C0C0C0"/>
                  </a:outerShdw>
                </a:effectLst>
                <a:latin typeface="Comic Sans MS" pitchFamily="66" charset="0"/>
              </a:rPr>
              <a:t> </a:t>
            </a:r>
            <a:r>
              <a:rPr lang="en-US" sz="2000" dirty="0" err="1">
                <a:effectLst>
                  <a:outerShdw blurRad="38100" dist="38100" dir="2700000" algn="tl">
                    <a:srgbClr val="C0C0C0"/>
                  </a:outerShdw>
                </a:effectLst>
                <a:latin typeface="Comic Sans MS" pitchFamily="66" charset="0"/>
              </a:rPr>
              <a:t>edilmez</a:t>
            </a:r>
            <a:r>
              <a:rPr lang="en-US" sz="2000" dirty="0">
                <a:effectLst>
                  <a:outerShdw blurRad="38100" dist="38100" dir="2700000" algn="tl">
                    <a:srgbClr val="C0C0C0"/>
                  </a:outerShdw>
                </a:effectLst>
                <a:latin typeface="Comic Sans MS" pitchFamily="66" charset="0"/>
              </a:rPr>
              <a:t>. </a:t>
            </a:r>
            <a:r>
              <a:rPr lang="en-US" sz="2000" dirty="0" err="1">
                <a:solidFill>
                  <a:srgbClr val="FF0000"/>
                </a:solidFill>
                <a:effectLst>
                  <a:outerShdw blurRad="38100" dist="38100" dir="2700000" algn="tl">
                    <a:srgbClr val="C0C0C0"/>
                  </a:outerShdw>
                </a:effectLst>
                <a:latin typeface="Comic Sans MS" pitchFamily="66" charset="0"/>
              </a:rPr>
              <a:t>Karık</a:t>
            </a:r>
            <a:r>
              <a:rPr lang="en-US" sz="2000" dirty="0">
                <a:solidFill>
                  <a:srgbClr val="FF0000"/>
                </a:solidFill>
                <a:effectLst>
                  <a:outerShdw blurRad="38100" dist="38100" dir="2700000" algn="tl">
                    <a:srgbClr val="C0C0C0"/>
                  </a:outerShdw>
                </a:effectLst>
                <a:latin typeface="Comic Sans MS" pitchFamily="66" charset="0"/>
              </a:rPr>
              <a:t> </a:t>
            </a:r>
            <a:r>
              <a:rPr lang="en-US" sz="2000" dirty="0" err="1">
                <a:solidFill>
                  <a:srgbClr val="FF0000"/>
                </a:solidFill>
                <a:effectLst>
                  <a:outerShdw blurRad="38100" dist="38100" dir="2700000" algn="tl">
                    <a:srgbClr val="C0C0C0"/>
                  </a:outerShdw>
                </a:effectLst>
                <a:latin typeface="Comic Sans MS" pitchFamily="66" charset="0"/>
              </a:rPr>
              <a:t>sulama</a:t>
            </a:r>
            <a:r>
              <a:rPr lang="en-US" sz="2000" dirty="0">
                <a:solidFill>
                  <a:srgbClr val="FF0000"/>
                </a:solidFill>
                <a:effectLst>
                  <a:outerShdw blurRad="38100" dist="38100" dir="2700000" algn="tl">
                    <a:srgbClr val="C0C0C0"/>
                  </a:outerShdw>
                </a:effectLst>
                <a:latin typeface="Comic Sans MS" pitchFamily="66" charset="0"/>
              </a:rPr>
              <a:t> </a:t>
            </a:r>
            <a:r>
              <a:rPr lang="en-US" sz="2000" dirty="0" err="1">
                <a:solidFill>
                  <a:srgbClr val="FF0000"/>
                </a:solidFill>
                <a:effectLst>
                  <a:outerShdw blurRad="38100" dist="38100" dir="2700000" algn="tl">
                    <a:srgbClr val="C0C0C0"/>
                  </a:outerShdw>
                </a:effectLst>
                <a:latin typeface="Comic Sans MS" pitchFamily="66" charset="0"/>
              </a:rPr>
              <a:t>yöntemini</a:t>
            </a:r>
            <a:r>
              <a:rPr lang="en-US" sz="2000" dirty="0">
                <a:solidFill>
                  <a:srgbClr val="FF0000"/>
                </a:solidFill>
                <a:effectLst>
                  <a:outerShdw blurRad="38100" dist="38100" dir="2700000" algn="tl">
                    <a:srgbClr val="C0C0C0"/>
                  </a:outerShdw>
                </a:effectLst>
                <a:latin typeface="Comic Sans MS" pitchFamily="66" charset="0"/>
              </a:rPr>
              <a:t> </a:t>
            </a:r>
            <a:r>
              <a:rPr lang="en-US" sz="2000" dirty="0" err="1">
                <a:solidFill>
                  <a:srgbClr val="FF0000"/>
                </a:solidFill>
                <a:effectLst>
                  <a:outerShdw blurRad="38100" dist="38100" dir="2700000" algn="tl">
                    <a:srgbClr val="C0C0C0"/>
                  </a:outerShdw>
                </a:effectLst>
                <a:latin typeface="Comic Sans MS" pitchFamily="66" charset="0"/>
              </a:rPr>
              <a:t>tuzlu</a:t>
            </a:r>
            <a:r>
              <a:rPr lang="en-US" sz="2000" dirty="0">
                <a:solidFill>
                  <a:srgbClr val="FF0000"/>
                </a:solidFill>
                <a:effectLst>
                  <a:outerShdw blurRad="38100" dist="38100" dir="2700000" algn="tl">
                    <a:srgbClr val="C0C0C0"/>
                  </a:outerShdw>
                </a:effectLst>
                <a:latin typeface="Comic Sans MS" pitchFamily="66" charset="0"/>
              </a:rPr>
              <a:t> </a:t>
            </a:r>
            <a:r>
              <a:rPr lang="en-US" sz="2000" dirty="0" err="1">
                <a:solidFill>
                  <a:srgbClr val="FF0000"/>
                </a:solidFill>
                <a:effectLst>
                  <a:outerShdw blurRad="38100" dist="38100" dir="2700000" algn="tl">
                    <a:srgbClr val="C0C0C0"/>
                  </a:outerShdw>
                </a:effectLst>
                <a:latin typeface="Comic Sans MS" pitchFamily="66" charset="0"/>
              </a:rPr>
              <a:t>topraklarda</a:t>
            </a:r>
            <a:r>
              <a:rPr lang="en-US" sz="2000" dirty="0">
                <a:solidFill>
                  <a:srgbClr val="FF0000"/>
                </a:solidFill>
                <a:effectLst>
                  <a:outerShdw blurRad="38100" dist="38100" dir="2700000" algn="tl">
                    <a:srgbClr val="C0C0C0"/>
                  </a:outerShdw>
                </a:effectLst>
                <a:latin typeface="Comic Sans MS" pitchFamily="66" charset="0"/>
              </a:rPr>
              <a:t> </a:t>
            </a:r>
            <a:r>
              <a:rPr lang="en-US" sz="2000" dirty="0" err="1">
                <a:solidFill>
                  <a:srgbClr val="FF0000"/>
                </a:solidFill>
                <a:effectLst>
                  <a:outerShdw blurRad="38100" dist="38100" dir="2700000" algn="tl">
                    <a:srgbClr val="C0C0C0"/>
                  </a:outerShdw>
                </a:effectLst>
                <a:latin typeface="Comic Sans MS" pitchFamily="66" charset="0"/>
              </a:rPr>
              <a:t>uygulamamak</a:t>
            </a:r>
            <a:r>
              <a:rPr lang="en-US" sz="2000" dirty="0">
                <a:solidFill>
                  <a:srgbClr val="FF0000"/>
                </a:solidFill>
                <a:effectLst>
                  <a:outerShdw blurRad="38100" dist="38100" dir="2700000" algn="tl">
                    <a:srgbClr val="C0C0C0"/>
                  </a:outerShdw>
                </a:effectLst>
                <a:latin typeface="Comic Sans MS" pitchFamily="66" charset="0"/>
              </a:rPr>
              <a:t> </a:t>
            </a:r>
            <a:r>
              <a:rPr lang="en-US" sz="2000" dirty="0" err="1">
                <a:solidFill>
                  <a:srgbClr val="FF0000"/>
                </a:solidFill>
                <a:effectLst>
                  <a:outerShdw blurRad="38100" dist="38100" dir="2700000" algn="tl">
                    <a:srgbClr val="C0C0C0"/>
                  </a:outerShdw>
                </a:effectLst>
                <a:latin typeface="Comic Sans MS" pitchFamily="66" charset="0"/>
              </a:rPr>
              <a:t>gerekir</a:t>
            </a:r>
            <a:r>
              <a:rPr lang="en-US" sz="2000" dirty="0">
                <a:solidFill>
                  <a:srgbClr val="FF0000"/>
                </a:solidFill>
                <a:effectLst>
                  <a:outerShdw blurRad="38100" dist="38100" dir="2700000" algn="tl">
                    <a:srgbClr val="C0C0C0"/>
                  </a:outerShdw>
                </a:effectLst>
                <a:latin typeface="Comic Sans MS" pitchFamily="66" charset="0"/>
              </a:rPr>
              <a:t>.</a:t>
            </a:r>
          </a:p>
        </p:txBody>
      </p:sp>
      <p:sp>
        <p:nvSpPr>
          <p:cNvPr id="3" name="Dikdörtgen 2"/>
          <p:cNvSpPr/>
          <p:nvPr/>
        </p:nvSpPr>
        <p:spPr>
          <a:xfrm>
            <a:off x="1874386" y="2964636"/>
            <a:ext cx="9261987" cy="3457613"/>
          </a:xfrm>
          <a:prstGeom prst="rect">
            <a:avLst/>
          </a:prstGeom>
        </p:spPr>
        <p:txBody>
          <a:bodyPr wrap="square">
            <a:spAutoFit/>
          </a:bodyPr>
          <a:lstStyle/>
          <a:p>
            <a:pPr algn="just">
              <a:lnSpc>
                <a:spcPct val="110000"/>
              </a:lnSpc>
            </a:pPr>
            <a:r>
              <a:rPr lang="tr-TR" altLang="en-US" sz="2000" dirty="0">
                <a:solidFill>
                  <a:srgbClr val="800000"/>
                </a:solidFill>
                <a:latin typeface="Comic Sans MS" panose="030F0702030302020204" pitchFamily="66" charset="0"/>
              </a:rPr>
              <a:t>Topoğrafya Özellikleri</a:t>
            </a:r>
            <a:r>
              <a:rPr lang="tr-TR" altLang="en-US" sz="2000" dirty="0">
                <a:solidFill>
                  <a:srgbClr val="000099"/>
                </a:solidFill>
                <a:latin typeface="Comic Sans MS" panose="030F0702030302020204" pitchFamily="66" charset="0"/>
              </a:rPr>
              <a:t> : </a:t>
            </a:r>
          </a:p>
          <a:p>
            <a:pPr algn="just">
              <a:lnSpc>
                <a:spcPct val="110000"/>
              </a:lnSpc>
            </a:pPr>
            <a:r>
              <a:rPr lang="tr-TR" altLang="en-US" sz="2000" dirty="0">
                <a:solidFill>
                  <a:srgbClr val="000099"/>
                </a:solidFill>
                <a:latin typeface="Comic Sans MS" panose="030F0702030302020204" pitchFamily="66" charset="0"/>
              </a:rPr>
              <a:t>	</a:t>
            </a:r>
            <a:r>
              <a:rPr lang="en-US" altLang="en-US" sz="2000" dirty="0" err="1">
                <a:latin typeface="Comic Sans MS" panose="030F0702030302020204" pitchFamily="66" charset="0"/>
              </a:rPr>
              <a:t>Karık</a:t>
            </a:r>
            <a:r>
              <a:rPr lang="en-US" altLang="en-US" sz="2000" dirty="0">
                <a:latin typeface="Comic Sans MS" panose="030F0702030302020204" pitchFamily="66" charset="0"/>
              </a:rPr>
              <a:t> </a:t>
            </a:r>
            <a:r>
              <a:rPr lang="en-US" altLang="en-US" sz="2000" dirty="0" err="1">
                <a:latin typeface="Comic Sans MS" panose="030F0702030302020204" pitchFamily="66" charset="0"/>
              </a:rPr>
              <a:t>sulama</a:t>
            </a:r>
            <a:r>
              <a:rPr lang="en-US" altLang="en-US" sz="2000" dirty="0">
                <a:latin typeface="Comic Sans MS" panose="030F0702030302020204" pitchFamily="66" charset="0"/>
              </a:rPr>
              <a:t> </a:t>
            </a:r>
            <a:r>
              <a:rPr lang="en-US" altLang="en-US" sz="2000" dirty="0" err="1">
                <a:latin typeface="Comic Sans MS" panose="030F0702030302020204" pitchFamily="66" charset="0"/>
              </a:rPr>
              <a:t>yönteminde</a:t>
            </a:r>
            <a:r>
              <a:rPr lang="en-US" altLang="en-US" sz="2000" dirty="0">
                <a:latin typeface="Comic Sans MS" panose="030F0702030302020204" pitchFamily="66" charset="0"/>
              </a:rPr>
              <a:t>, </a:t>
            </a:r>
            <a:r>
              <a:rPr lang="en-US" altLang="en-US" sz="2000" dirty="0" err="1">
                <a:latin typeface="Comic Sans MS" panose="030F0702030302020204" pitchFamily="66" charset="0"/>
              </a:rPr>
              <a:t>sulama</a:t>
            </a:r>
            <a:r>
              <a:rPr lang="en-US" altLang="en-US" sz="2000" dirty="0">
                <a:latin typeface="Comic Sans MS" panose="030F0702030302020204" pitchFamily="66" charset="0"/>
              </a:rPr>
              <a:t> </a:t>
            </a:r>
            <a:r>
              <a:rPr lang="en-US" altLang="en-US" sz="2000" dirty="0" err="1">
                <a:latin typeface="Comic Sans MS" panose="030F0702030302020204" pitchFamily="66" charset="0"/>
              </a:rPr>
              <a:t>doğrultusundaki</a:t>
            </a:r>
            <a:r>
              <a:rPr lang="en-US" altLang="en-US" sz="2000" dirty="0">
                <a:latin typeface="Comic Sans MS" panose="030F0702030302020204" pitchFamily="66" charset="0"/>
              </a:rPr>
              <a:t> </a:t>
            </a:r>
            <a:r>
              <a:rPr lang="en-US" altLang="en-US" sz="2000" dirty="0" err="1">
                <a:latin typeface="Comic Sans MS" panose="030F0702030302020204" pitchFamily="66" charset="0"/>
              </a:rPr>
              <a:t>eğimin</a:t>
            </a:r>
            <a:r>
              <a:rPr lang="en-US" altLang="en-US" sz="2000" dirty="0">
                <a:latin typeface="Comic Sans MS" panose="030F0702030302020204" pitchFamily="66" charset="0"/>
              </a:rPr>
              <a:t> </a:t>
            </a:r>
            <a:r>
              <a:rPr lang="en-US" altLang="en-US" sz="2000" dirty="0" err="1">
                <a:latin typeface="Comic Sans MS" panose="030F0702030302020204" pitchFamily="66" charset="0"/>
              </a:rPr>
              <a:t>genellikle</a:t>
            </a:r>
            <a:r>
              <a:rPr lang="en-US" altLang="en-US" sz="2000" dirty="0">
                <a:latin typeface="Comic Sans MS" panose="030F0702030302020204" pitchFamily="66" charset="0"/>
              </a:rPr>
              <a:t> % 1</a:t>
            </a:r>
            <a:r>
              <a:rPr lang="tr-TR" altLang="en-US" sz="2000" dirty="0">
                <a:latin typeface="Comic Sans MS" panose="030F0702030302020204" pitchFamily="66" charset="0"/>
              </a:rPr>
              <a:t>’ </a:t>
            </a:r>
            <a:r>
              <a:rPr lang="en-US" altLang="en-US" sz="2000" dirty="0">
                <a:latin typeface="Comic Sans MS" panose="030F0702030302020204" pitchFamily="66" charset="0"/>
              </a:rPr>
              <a:t>den </a:t>
            </a:r>
            <a:r>
              <a:rPr lang="en-US" altLang="en-US" sz="2000" dirty="0" err="1">
                <a:latin typeface="Comic Sans MS" panose="030F0702030302020204" pitchFamily="66" charset="0"/>
              </a:rPr>
              <a:t>az</a:t>
            </a:r>
            <a:r>
              <a:rPr lang="en-US" altLang="en-US" sz="2000" dirty="0">
                <a:latin typeface="Comic Sans MS" panose="030F0702030302020204" pitchFamily="66" charset="0"/>
              </a:rPr>
              <a:t> </a:t>
            </a:r>
            <a:r>
              <a:rPr lang="en-US" altLang="en-US" sz="2000" dirty="0" err="1">
                <a:latin typeface="Comic Sans MS" panose="030F0702030302020204" pitchFamily="66" charset="0"/>
              </a:rPr>
              <a:t>olması</a:t>
            </a:r>
            <a:r>
              <a:rPr lang="en-US" altLang="en-US" sz="2000" dirty="0">
                <a:latin typeface="Comic Sans MS" panose="030F0702030302020204" pitchFamily="66" charset="0"/>
              </a:rPr>
              <a:t> </a:t>
            </a:r>
            <a:r>
              <a:rPr lang="en-US" altLang="en-US" sz="2000" dirty="0" err="1">
                <a:latin typeface="Comic Sans MS" panose="030F0702030302020204" pitchFamily="66" charset="0"/>
              </a:rPr>
              <a:t>istenir</a:t>
            </a:r>
            <a:r>
              <a:rPr lang="en-US" altLang="en-US" sz="2000" dirty="0">
                <a:latin typeface="Comic Sans MS" panose="030F0702030302020204" pitchFamily="66" charset="0"/>
              </a:rPr>
              <a:t>. </a:t>
            </a:r>
            <a:r>
              <a:rPr lang="en-US" altLang="en-US" sz="2000" dirty="0" err="1">
                <a:latin typeface="Comic Sans MS" panose="030F0702030302020204" pitchFamily="66" charset="0"/>
              </a:rPr>
              <a:t>Ancak</a:t>
            </a:r>
            <a:r>
              <a:rPr lang="en-US" altLang="en-US" sz="2000" dirty="0">
                <a:latin typeface="Comic Sans MS" panose="030F0702030302020204" pitchFamily="66" charset="0"/>
              </a:rPr>
              <a:t>, </a:t>
            </a:r>
            <a:r>
              <a:rPr lang="en-US" altLang="en-US" sz="2000" dirty="0" err="1">
                <a:latin typeface="Comic Sans MS" panose="030F0702030302020204" pitchFamily="66" charset="0"/>
              </a:rPr>
              <a:t>yağış</a:t>
            </a:r>
            <a:r>
              <a:rPr lang="en-US" altLang="en-US" sz="2000" dirty="0">
                <a:latin typeface="Comic Sans MS" panose="030F0702030302020204" pitchFamily="66" charset="0"/>
              </a:rPr>
              <a:t> </a:t>
            </a:r>
            <a:r>
              <a:rPr lang="en-US" altLang="en-US" sz="2000" dirty="0" err="1">
                <a:latin typeface="Comic Sans MS" panose="030F0702030302020204" pitchFamily="66" charset="0"/>
              </a:rPr>
              <a:t>nedeniyle</a:t>
            </a:r>
            <a:r>
              <a:rPr lang="en-US" altLang="en-US" sz="2000" dirty="0">
                <a:latin typeface="Comic Sans MS" panose="030F0702030302020204" pitchFamily="66" charset="0"/>
              </a:rPr>
              <a:t> </a:t>
            </a:r>
            <a:r>
              <a:rPr lang="en-US" altLang="en-US" sz="2000" dirty="0" err="1">
                <a:latin typeface="Comic Sans MS" panose="030F0702030302020204" pitchFamily="66" charset="0"/>
              </a:rPr>
              <a:t>oluşan</a:t>
            </a:r>
            <a:r>
              <a:rPr lang="en-US" altLang="en-US" sz="2000" dirty="0">
                <a:latin typeface="Comic Sans MS" panose="030F0702030302020204" pitchFamily="66" charset="0"/>
              </a:rPr>
              <a:t> </a:t>
            </a:r>
            <a:r>
              <a:rPr lang="en-US" altLang="en-US" sz="2000" dirty="0" err="1">
                <a:latin typeface="Comic Sans MS" panose="030F0702030302020204" pitchFamily="66" charset="0"/>
              </a:rPr>
              <a:t>erozyon</a:t>
            </a:r>
            <a:r>
              <a:rPr lang="en-US" altLang="en-US" sz="2000" dirty="0">
                <a:latin typeface="Comic Sans MS" panose="030F0702030302020204" pitchFamily="66" charset="0"/>
              </a:rPr>
              <a:t> </a:t>
            </a:r>
            <a:r>
              <a:rPr lang="en-US" altLang="en-US" sz="2000" dirty="0" err="1">
                <a:latin typeface="Comic Sans MS" panose="030F0702030302020204" pitchFamily="66" charset="0"/>
              </a:rPr>
              <a:t>tehlikesinin</a:t>
            </a:r>
            <a:r>
              <a:rPr lang="en-US" altLang="en-US" sz="2000" dirty="0">
                <a:latin typeface="Comic Sans MS" panose="030F0702030302020204" pitchFamily="66" charset="0"/>
              </a:rPr>
              <a:t> </a:t>
            </a:r>
            <a:r>
              <a:rPr lang="en-US" altLang="en-US" sz="2000" dirty="0" err="1">
                <a:latin typeface="Comic Sans MS" panose="030F0702030302020204" pitchFamily="66" charset="0"/>
              </a:rPr>
              <a:t>bulunmadığı</a:t>
            </a:r>
            <a:r>
              <a:rPr lang="en-US" altLang="en-US" sz="2000" dirty="0">
                <a:latin typeface="Comic Sans MS" panose="030F0702030302020204" pitchFamily="66" charset="0"/>
              </a:rPr>
              <a:t> </a:t>
            </a:r>
            <a:r>
              <a:rPr lang="en-US" altLang="en-US" sz="2000" dirty="0" err="1">
                <a:latin typeface="Comic Sans MS" panose="030F0702030302020204" pitchFamily="66" charset="0"/>
              </a:rPr>
              <a:t>yerlerde</a:t>
            </a:r>
            <a:r>
              <a:rPr lang="en-US" altLang="en-US" sz="2000" dirty="0">
                <a:latin typeface="Comic Sans MS" panose="030F0702030302020204" pitchFamily="66" charset="0"/>
              </a:rPr>
              <a:t> </a:t>
            </a:r>
            <a:r>
              <a:rPr lang="en-US" altLang="en-US" sz="2000" dirty="0" err="1">
                <a:latin typeface="Comic Sans MS" panose="030F0702030302020204" pitchFamily="66" charset="0"/>
              </a:rPr>
              <a:t>eğim</a:t>
            </a:r>
            <a:r>
              <a:rPr lang="en-US" altLang="en-US" sz="2000" dirty="0">
                <a:latin typeface="Comic Sans MS" panose="030F0702030302020204" pitchFamily="66" charset="0"/>
              </a:rPr>
              <a:t> % 3</a:t>
            </a:r>
            <a:r>
              <a:rPr lang="tr-TR" altLang="en-US" sz="2000" dirty="0">
                <a:latin typeface="Comic Sans MS" panose="030F0702030302020204" pitchFamily="66" charset="0"/>
              </a:rPr>
              <a:t>’</a:t>
            </a:r>
            <a:r>
              <a:rPr lang="en-US" altLang="en-US" sz="2000" dirty="0">
                <a:latin typeface="Comic Sans MS" panose="030F0702030302020204" pitchFamily="66" charset="0"/>
              </a:rPr>
              <a:t> e </a:t>
            </a:r>
            <a:r>
              <a:rPr lang="en-US" altLang="en-US" sz="2000" dirty="0" err="1">
                <a:latin typeface="Comic Sans MS" panose="030F0702030302020204" pitchFamily="66" charset="0"/>
              </a:rPr>
              <a:t>kadar</a:t>
            </a:r>
            <a:r>
              <a:rPr lang="en-US" altLang="en-US" sz="2000" dirty="0">
                <a:latin typeface="Comic Sans MS" panose="030F0702030302020204" pitchFamily="66" charset="0"/>
              </a:rPr>
              <a:t> </a:t>
            </a:r>
            <a:r>
              <a:rPr lang="en-US" altLang="en-US" sz="2000" dirty="0" err="1">
                <a:latin typeface="Comic Sans MS" panose="030F0702030302020204" pitchFamily="66" charset="0"/>
              </a:rPr>
              <a:t>çıkarılabilir</a:t>
            </a:r>
            <a:r>
              <a:rPr lang="en-US" altLang="en-US" sz="2000" dirty="0">
                <a:latin typeface="Comic Sans MS" panose="030F0702030302020204" pitchFamily="66" charset="0"/>
              </a:rPr>
              <a:t>. </a:t>
            </a:r>
            <a:r>
              <a:rPr lang="en-US" altLang="en-US" sz="2000" dirty="0" err="1">
                <a:latin typeface="Comic Sans MS" panose="030F0702030302020204" pitchFamily="66" charset="0"/>
              </a:rPr>
              <a:t>Sulama</a:t>
            </a:r>
            <a:r>
              <a:rPr lang="en-US" altLang="en-US" sz="2000" dirty="0">
                <a:latin typeface="Comic Sans MS" panose="030F0702030302020204" pitchFamily="66" charset="0"/>
              </a:rPr>
              <a:t> </a:t>
            </a:r>
            <a:r>
              <a:rPr lang="en-US" altLang="en-US" sz="2000" dirty="0" err="1">
                <a:latin typeface="Comic Sans MS" panose="030F0702030302020204" pitchFamily="66" charset="0"/>
              </a:rPr>
              <a:t>doğrultusuna</a:t>
            </a:r>
            <a:r>
              <a:rPr lang="en-US" altLang="en-US" sz="2000" dirty="0">
                <a:latin typeface="Comic Sans MS" panose="030F0702030302020204" pitchFamily="66" charset="0"/>
              </a:rPr>
              <a:t> </a:t>
            </a:r>
            <a:r>
              <a:rPr lang="en-US" altLang="en-US" sz="2000" dirty="0" err="1">
                <a:latin typeface="Comic Sans MS" panose="030F0702030302020204" pitchFamily="66" charset="0"/>
              </a:rPr>
              <a:t>dik</a:t>
            </a:r>
            <a:r>
              <a:rPr lang="en-US" altLang="en-US" sz="2000" dirty="0">
                <a:latin typeface="Comic Sans MS" panose="030F0702030302020204" pitchFamily="66" charset="0"/>
              </a:rPr>
              <a:t> </a:t>
            </a:r>
            <a:r>
              <a:rPr lang="en-US" altLang="en-US" sz="2000" dirty="0" err="1">
                <a:latin typeface="Comic Sans MS" panose="030F0702030302020204" pitchFamily="66" charset="0"/>
              </a:rPr>
              <a:t>yönde</a:t>
            </a:r>
            <a:r>
              <a:rPr lang="en-US" altLang="en-US" sz="2000" dirty="0">
                <a:latin typeface="Comic Sans MS" panose="030F0702030302020204" pitchFamily="66" charset="0"/>
              </a:rPr>
              <a:t> </a:t>
            </a:r>
            <a:r>
              <a:rPr lang="en-US" altLang="en-US" sz="2000" dirty="0" err="1">
                <a:latin typeface="Comic Sans MS" panose="030F0702030302020204" pitchFamily="66" charset="0"/>
              </a:rPr>
              <a:t>eğim</a:t>
            </a:r>
            <a:r>
              <a:rPr lang="en-US" altLang="en-US" sz="2000" dirty="0">
                <a:latin typeface="Comic Sans MS" panose="030F0702030302020204" pitchFamily="66" charset="0"/>
              </a:rPr>
              <a:t> </a:t>
            </a:r>
            <a:r>
              <a:rPr lang="en-US" altLang="en-US" sz="2000" dirty="0" err="1">
                <a:latin typeface="Comic Sans MS" panose="030F0702030302020204" pitchFamily="66" charset="0"/>
              </a:rPr>
              <a:t>olabilir</a:t>
            </a:r>
            <a:r>
              <a:rPr lang="en-US" altLang="en-US" sz="2000" dirty="0">
                <a:latin typeface="Comic Sans MS" panose="030F0702030302020204" pitchFamily="66" charset="0"/>
              </a:rPr>
              <a:t>. </a:t>
            </a:r>
            <a:endParaRPr lang="tr-TR" altLang="en-US" sz="2000" dirty="0">
              <a:latin typeface="Comic Sans MS" panose="030F0702030302020204" pitchFamily="66" charset="0"/>
            </a:endParaRPr>
          </a:p>
          <a:p>
            <a:pPr algn="just">
              <a:lnSpc>
                <a:spcPct val="110000"/>
              </a:lnSpc>
            </a:pPr>
            <a:r>
              <a:rPr lang="tr-TR" altLang="en-US" sz="2000" dirty="0">
                <a:latin typeface="Comic Sans MS" panose="030F0702030302020204" pitchFamily="66" charset="0"/>
              </a:rPr>
              <a:t>    </a:t>
            </a:r>
            <a:r>
              <a:rPr lang="en-US" altLang="en-US" sz="2000" dirty="0" err="1">
                <a:latin typeface="Comic Sans MS" panose="030F0702030302020204" pitchFamily="66" charset="0"/>
              </a:rPr>
              <a:t>Ancak</a:t>
            </a:r>
            <a:r>
              <a:rPr lang="en-US" altLang="en-US" sz="2000" dirty="0">
                <a:latin typeface="Comic Sans MS" panose="030F0702030302020204" pitchFamily="66" charset="0"/>
              </a:rPr>
              <a:t>, </a:t>
            </a:r>
            <a:r>
              <a:rPr lang="en-US" altLang="en-US" sz="2000" dirty="0" err="1">
                <a:latin typeface="Comic Sans MS" panose="030F0702030302020204" pitchFamily="66" charset="0"/>
              </a:rPr>
              <a:t>karıklara</a:t>
            </a:r>
            <a:r>
              <a:rPr lang="en-US" altLang="en-US" sz="2000" dirty="0">
                <a:latin typeface="Comic Sans MS" panose="030F0702030302020204" pitchFamily="66" charset="0"/>
              </a:rPr>
              <a:t> </a:t>
            </a:r>
            <a:r>
              <a:rPr lang="en-US" altLang="en-US" sz="2000" dirty="0" err="1">
                <a:latin typeface="Comic Sans MS" panose="030F0702030302020204" pitchFamily="66" charset="0"/>
              </a:rPr>
              <a:t>suyun</a:t>
            </a:r>
            <a:r>
              <a:rPr lang="en-US" altLang="en-US" sz="2000" dirty="0">
                <a:latin typeface="Comic Sans MS" panose="030F0702030302020204" pitchFamily="66" charset="0"/>
              </a:rPr>
              <a:t> </a:t>
            </a:r>
            <a:r>
              <a:rPr lang="en-US" altLang="en-US" sz="2000" dirty="0" err="1">
                <a:latin typeface="Comic Sans MS" panose="030F0702030302020204" pitchFamily="66" charset="0"/>
              </a:rPr>
              <a:t>kolaylıkla</a:t>
            </a:r>
            <a:r>
              <a:rPr lang="en-US" altLang="en-US" sz="2000" dirty="0">
                <a:latin typeface="Comic Sans MS" panose="030F0702030302020204" pitchFamily="66" charset="0"/>
              </a:rPr>
              <a:t> </a:t>
            </a:r>
            <a:r>
              <a:rPr lang="en-US" altLang="en-US" sz="2000" dirty="0" err="1">
                <a:latin typeface="Comic Sans MS" panose="030F0702030302020204" pitchFamily="66" charset="0"/>
              </a:rPr>
              <a:t>alınması</a:t>
            </a:r>
            <a:r>
              <a:rPr lang="en-US" altLang="en-US" sz="2000" dirty="0">
                <a:latin typeface="Comic Sans MS" panose="030F0702030302020204" pitchFamily="66" charset="0"/>
              </a:rPr>
              <a:t> </a:t>
            </a:r>
            <a:r>
              <a:rPr lang="en-US" altLang="en-US" sz="2000" dirty="0" err="1">
                <a:latin typeface="Comic Sans MS" panose="030F0702030302020204" pitchFamily="66" charset="0"/>
              </a:rPr>
              <a:t>açısından</a:t>
            </a:r>
            <a:r>
              <a:rPr lang="en-US" altLang="en-US" sz="2000" dirty="0">
                <a:latin typeface="Comic Sans MS" panose="030F0702030302020204" pitchFamily="66" charset="0"/>
              </a:rPr>
              <a:t>, </a:t>
            </a:r>
            <a:r>
              <a:rPr lang="en-US" altLang="en-US" sz="2000" dirty="0" err="1">
                <a:latin typeface="Comic Sans MS" panose="030F0702030302020204" pitchFamily="66" charset="0"/>
              </a:rPr>
              <a:t>tarla</a:t>
            </a:r>
            <a:r>
              <a:rPr lang="en-US" altLang="en-US" sz="2000" dirty="0">
                <a:latin typeface="Comic Sans MS" panose="030F0702030302020204" pitchFamily="66" charset="0"/>
              </a:rPr>
              <a:t> </a:t>
            </a:r>
            <a:r>
              <a:rPr lang="en-US" altLang="en-US" sz="2000" dirty="0" err="1">
                <a:latin typeface="Comic Sans MS" panose="030F0702030302020204" pitchFamily="66" charset="0"/>
              </a:rPr>
              <a:t>başı</a:t>
            </a:r>
            <a:r>
              <a:rPr lang="en-US" altLang="en-US" sz="2000" dirty="0">
                <a:latin typeface="Comic Sans MS" panose="030F0702030302020204" pitchFamily="66" charset="0"/>
              </a:rPr>
              <a:t> </a:t>
            </a:r>
            <a:r>
              <a:rPr lang="en-US" altLang="en-US" sz="2000" dirty="0" err="1">
                <a:latin typeface="Comic Sans MS" panose="030F0702030302020204" pitchFamily="66" charset="0"/>
              </a:rPr>
              <a:t>kanalının</a:t>
            </a:r>
            <a:r>
              <a:rPr lang="en-US" altLang="en-US" sz="2000" dirty="0">
                <a:latin typeface="Comic Sans MS" panose="030F0702030302020204" pitchFamily="66" charset="0"/>
              </a:rPr>
              <a:t> </a:t>
            </a:r>
            <a:r>
              <a:rPr lang="en-US" altLang="en-US" sz="2000" dirty="0" err="1">
                <a:latin typeface="Comic Sans MS" panose="030F0702030302020204" pitchFamily="66" charset="0"/>
              </a:rPr>
              <a:t>eğimi</a:t>
            </a:r>
            <a:r>
              <a:rPr lang="en-US" altLang="en-US" sz="2000" dirty="0">
                <a:latin typeface="Comic Sans MS" panose="030F0702030302020204" pitchFamily="66" charset="0"/>
              </a:rPr>
              <a:t> % 0.2</a:t>
            </a:r>
            <a:r>
              <a:rPr lang="tr-TR" altLang="en-US" sz="2000" dirty="0">
                <a:latin typeface="Comic Sans MS" panose="030F0702030302020204" pitchFamily="66" charset="0"/>
              </a:rPr>
              <a:t>’</a:t>
            </a:r>
            <a:r>
              <a:rPr lang="en-US" altLang="en-US" sz="2000" dirty="0">
                <a:latin typeface="Comic Sans MS" panose="030F0702030302020204" pitchFamily="66" charset="0"/>
              </a:rPr>
              <a:t> den </a:t>
            </a:r>
            <a:r>
              <a:rPr lang="en-US" altLang="en-US" sz="2000" dirty="0" err="1">
                <a:latin typeface="Comic Sans MS" panose="030F0702030302020204" pitchFamily="66" charset="0"/>
              </a:rPr>
              <a:t>fazla</a:t>
            </a:r>
            <a:r>
              <a:rPr lang="en-US" altLang="en-US" sz="2000" dirty="0">
                <a:latin typeface="Comic Sans MS" panose="030F0702030302020204" pitchFamily="66" charset="0"/>
              </a:rPr>
              <a:t> </a:t>
            </a:r>
            <a:r>
              <a:rPr lang="en-US" altLang="en-US" sz="2000" dirty="0" err="1">
                <a:latin typeface="Comic Sans MS" panose="030F0702030302020204" pitchFamily="66" charset="0"/>
              </a:rPr>
              <a:t>olmamalıdır</a:t>
            </a:r>
            <a:r>
              <a:rPr lang="en-US" altLang="en-US" sz="2000" dirty="0">
                <a:latin typeface="Comic Sans MS" panose="030F0702030302020204" pitchFamily="66" charset="0"/>
              </a:rPr>
              <a:t>. </a:t>
            </a:r>
            <a:r>
              <a:rPr lang="en-US" altLang="en-US" sz="2000" dirty="0" err="1">
                <a:latin typeface="Comic Sans MS" panose="030F0702030302020204" pitchFamily="66" charset="0"/>
              </a:rPr>
              <a:t>Bunun</a:t>
            </a:r>
            <a:r>
              <a:rPr lang="en-US" altLang="en-US" sz="2000" dirty="0">
                <a:latin typeface="Comic Sans MS" panose="030F0702030302020204" pitchFamily="66" charset="0"/>
              </a:rPr>
              <a:t> </a:t>
            </a:r>
            <a:r>
              <a:rPr lang="en-US" altLang="en-US" sz="2000" dirty="0" err="1">
                <a:latin typeface="Comic Sans MS" panose="030F0702030302020204" pitchFamily="66" charset="0"/>
              </a:rPr>
              <a:t>yanında</a:t>
            </a:r>
            <a:r>
              <a:rPr lang="en-US" altLang="en-US" sz="2000" dirty="0">
                <a:latin typeface="Comic Sans MS" panose="030F0702030302020204" pitchFamily="66" charset="0"/>
              </a:rPr>
              <a:t>, </a:t>
            </a:r>
            <a:r>
              <a:rPr lang="en-US" altLang="en-US" sz="2000" dirty="0" err="1">
                <a:latin typeface="Comic Sans MS" panose="030F0702030302020204" pitchFamily="66" charset="0"/>
              </a:rPr>
              <a:t>karık</a:t>
            </a:r>
            <a:r>
              <a:rPr lang="en-US" altLang="en-US" sz="2000" dirty="0">
                <a:latin typeface="Comic Sans MS" panose="030F0702030302020204" pitchFamily="66" charset="0"/>
              </a:rPr>
              <a:t> </a:t>
            </a:r>
            <a:r>
              <a:rPr lang="en-US" altLang="en-US" sz="2000" dirty="0" err="1">
                <a:latin typeface="Comic Sans MS" panose="030F0702030302020204" pitchFamily="66" charset="0"/>
              </a:rPr>
              <a:t>sulama</a:t>
            </a:r>
            <a:r>
              <a:rPr lang="en-US" altLang="en-US" sz="2000" dirty="0">
                <a:latin typeface="Comic Sans MS" panose="030F0702030302020204" pitchFamily="66" charset="0"/>
              </a:rPr>
              <a:t> </a:t>
            </a:r>
            <a:r>
              <a:rPr lang="en-US" altLang="en-US" sz="2000" dirty="0" err="1">
                <a:latin typeface="Comic Sans MS" panose="030F0702030302020204" pitchFamily="66" charset="0"/>
              </a:rPr>
              <a:t>yöntemi</a:t>
            </a:r>
            <a:r>
              <a:rPr lang="en-US" altLang="en-US" sz="2000" dirty="0">
                <a:latin typeface="Comic Sans MS" panose="030F0702030302020204" pitchFamily="66" charset="0"/>
              </a:rPr>
              <a:t> </a:t>
            </a:r>
            <a:r>
              <a:rPr lang="en-US" altLang="en-US" sz="2000" dirty="0" err="1">
                <a:latin typeface="Comic Sans MS" panose="030F0702030302020204" pitchFamily="66" charset="0"/>
              </a:rPr>
              <a:t>eğimi</a:t>
            </a:r>
            <a:r>
              <a:rPr lang="en-US" altLang="en-US" sz="2000" dirty="0">
                <a:latin typeface="Comic Sans MS" panose="030F0702030302020204" pitchFamily="66" charset="0"/>
              </a:rPr>
              <a:t> % 15</a:t>
            </a:r>
            <a:r>
              <a:rPr lang="tr-TR" altLang="en-US" sz="2000" dirty="0">
                <a:latin typeface="Comic Sans MS" panose="030F0702030302020204" pitchFamily="66" charset="0"/>
              </a:rPr>
              <a:t>’</a:t>
            </a:r>
            <a:r>
              <a:rPr lang="en-US" altLang="en-US" sz="2000" dirty="0">
                <a:latin typeface="Comic Sans MS" panose="030F0702030302020204" pitchFamily="66" charset="0"/>
              </a:rPr>
              <a:t> e </a:t>
            </a:r>
            <a:r>
              <a:rPr lang="en-US" altLang="en-US" sz="2000" dirty="0" err="1">
                <a:latin typeface="Comic Sans MS" panose="030F0702030302020204" pitchFamily="66" charset="0"/>
              </a:rPr>
              <a:t>varan</a:t>
            </a:r>
            <a:r>
              <a:rPr lang="en-US" altLang="en-US" sz="2000" dirty="0">
                <a:latin typeface="Comic Sans MS" panose="030F0702030302020204" pitchFamily="66" charset="0"/>
              </a:rPr>
              <a:t> </a:t>
            </a:r>
            <a:r>
              <a:rPr lang="en-US" altLang="en-US" sz="2000" dirty="0" err="1">
                <a:latin typeface="Comic Sans MS" panose="030F0702030302020204" pitchFamily="66" charset="0"/>
              </a:rPr>
              <a:t>yamaç</a:t>
            </a:r>
            <a:r>
              <a:rPr lang="en-US" altLang="en-US" sz="2000" dirty="0">
                <a:latin typeface="Comic Sans MS" panose="030F0702030302020204" pitchFamily="66" charset="0"/>
              </a:rPr>
              <a:t> </a:t>
            </a:r>
            <a:r>
              <a:rPr lang="en-US" altLang="en-US" sz="2000" dirty="0" err="1">
                <a:latin typeface="Comic Sans MS" panose="030F0702030302020204" pitchFamily="66" charset="0"/>
              </a:rPr>
              <a:t>arazilerin</a:t>
            </a:r>
            <a:r>
              <a:rPr lang="en-US" altLang="en-US" sz="2000" dirty="0">
                <a:latin typeface="Comic Sans MS" panose="030F0702030302020204" pitchFamily="66" charset="0"/>
              </a:rPr>
              <a:t> </a:t>
            </a:r>
            <a:r>
              <a:rPr lang="en-US" altLang="en-US" sz="2000" dirty="0" err="1">
                <a:latin typeface="Comic Sans MS" panose="030F0702030302020204" pitchFamily="66" charset="0"/>
              </a:rPr>
              <a:t>sulanmasında</a:t>
            </a:r>
            <a:r>
              <a:rPr lang="en-US" altLang="en-US" sz="2000" dirty="0">
                <a:latin typeface="Comic Sans MS" panose="030F0702030302020204" pitchFamily="66" charset="0"/>
              </a:rPr>
              <a:t> da </a:t>
            </a:r>
            <a:r>
              <a:rPr lang="en-US" altLang="en-US" sz="2000" dirty="0" err="1">
                <a:latin typeface="Comic Sans MS" panose="030F0702030302020204" pitchFamily="66" charset="0"/>
              </a:rPr>
              <a:t>kullanılabilir</a:t>
            </a:r>
            <a:r>
              <a:rPr lang="en-US" altLang="en-US" sz="2000" dirty="0">
                <a:latin typeface="Comic Sans MS" panose="030F0702030302020204" pitchFamily="66" charset="0"/>
              </a:rPr>
              <a:t>. Bu </a:t>
            </a:r>
            <a:r>
              <a:rPr lang="en-US" altLang="en-US" sz="2000" dirty="0" err="1">
                <a:latin typeface="Comic Sans MS" panose="030F0702030302020204" pitchFamily="66" charset="0"/>
              </a:rPr>
              <a:t>koşulda</a:t>
            </a:r>
            <a:r>
              <a:rPr lang="en-US" altLang="en-US" sz="2000" dirty="0">
                <a:latin typeface="Comic Sans MS" panose="030F0702030302020204" pitchFamily="66" charset="0"/>
              </a:rPr>
              <a:t> </a:t>
            </a:r>
            <a:r>
              <a:rPr lang="en-US" altLang="en-US" sz="2000" dirty="0" err="1">
                <a:latin typeface="Comic Sans MS" panose="030F0702030302020204" pitchFamily="66" charset="0"/>
              </a:rPr>
              <a:t>karıklar</a:t>
            </a:r>
            <a:r>
              <a:rPr lang="en-US" altLang="en-US" sz="2000" dirty="0">
                <a:latin typeface="Comic Sans MS" panose="030F0702030302020204" pitchFamily="66" charset="0"/>
              </a:rPr>
              <a:t> </a:t>
            </a:r>
            <a:r>
              <a:rPr lang="en-US" altLang="en-US" sz="2000" dirty="0" err="1">
                <a:latin typeface="Comic Sans MS" panose="030F0702030302020204" pitchFamily="66" charset="0"/>
              </a:rPr>
              <a:t>tesviye</a:t>
            </a:r>
            <a:r>
              <a:rPr lang="en-US" altLang="en-US" sz="2000" dirty="0">
                <a:latin typeface="Comic Sans MS" panose="030F0702030302020204" pitchFamily="66" charset="0"/>
              </a:rPr>
              <a:t> </a:t>
            </a:r>
            <a:r>
              <a:rPr lang="en-US" altLang="en-US" sz="2000" dirty="0" err="1">
                <a:latin typeface="Comic Sans MS" panose="030F0702030302020204" pitchFamily="66" charset="0"/>
              </a:rPr>
              <a:t>eğrilerine</a:t>
            </a:r>
            <a:r>
              <a:rPr lang="en-US" altLang="en-US" sz="2000" dirty="0">
                <a:latin typeface="Comic Sans MS" panose="030F0702030302020204" pitchFamily="66" charset="0"/>
              </a:rPr>
              <a:t> </a:t>
            </a:r>
            <a:r>
              <a:rPr lang="en-US" altLang="en-US" sz="2000" dirty="0" err="1">
                <a:latin typeface="Comic Sans MS" panose="030F0702030302020204" pitchFamily="66" charset="0"/>
              </a:rPr>
              <a:t>paralel</a:t>
            </a:r>
            <a:r>
              <a:rPr lang="en-US" altLang="en-US" sz="2000" dirty="0">
                <a:latin typeface="Comic Sans MS" panose="030F0702030302020204" pitchFamily="66" charset="0"/>
              </a:rPr>
              <a:t> </a:t>
            </a:r>
            <a:r>
              <a:rPr lang="en-US" altLang="en-US" sz="2000" dirty="0" err="1">
                <a:latin typeface="Comic Sans MS" panose="030F0702030302020204" pitchFamily="66" charset="0"/>
              </a:rPr>
              <a:t>açılır</a:t>
            </a:r>
            <a:r>
              <a:rPr lang="en-US" altLang="en-US" sz="2000" dirty="0">
                <a:latin typeface="Comic Sans MS" panose="030F0702030302020204" pitchFamily="66" charset="0"/>
              </a:rPr>
              <a:t>. </a:t>
            </a:r>
            <a:r>
              <a:rPr lang="en-US" altLang="en-US" sz="2000" dirty="0" err="1">
                <a:latin typeface="Comic Sans MS" panose="030F0702030302020204" pitchFamily="66" charset="0"/>
              </a:rPr>
              <a:t>Bunlara</a:t>
            </a:r>
            <a:r>
              <a:rPr lang="en-US" altLang="en-US" sz="2000" dirty="0">
                <a:latin typeface="Comic Sans MS" panose="030F0702030302020204" pitchFamily="66" charset="0"/>
              </a:rPr>
              <a:t> </a:t>
            </a:r>
            <a:r>
              <a:rPr lang="tr-TR" altLang="en-US" sz="2000" dirty="0">
                <a:latin typeface="Comic Sans MS" panose="030F0702030302020204" pitchFamily="66" charset="0"/>
              </a:rPr>
              <a:t>‘</a:t>
            </a:r>
            <a:r>
              <a:rPr lang="en-US" altLang="en-US" sz="2000" dirty="0" err="1">
                <a:latin typeface="Comic Sans MS" panose="030F0702030302020204" pitchFamily="66" charset="0"/>
              </a:rPr>
              <a:t>tesviye</a:t>
            </a:r>
            <a:r>
              <a:rPr lang="en-US" altLang="en-US" sz="2000" dirty="0">
                <a:latin typeface="Comic Sans MS" panose="030F0702030302020204" pitchFamily="66" charset="0"/>
              </a:rPr>
              <a:t> </a:t>
            </a:r>
            <a:r>
              <a:rPr lang="en-US" altLang="en-US" sz="2000" dirty="0" err="1">
                <a:latin typeface="Comic Sans MS" panose="030F0702030302020204" pitchFamily="66" charset="0"/>
              </a:rPr>
              <a:t>eğrili</a:t>
            </a:r>
            <a:r>
              <a:rPr lang="en-US" altLang="en-US" sz="2000" dirty="0">
                <a:latin typeface="Comic Sans MS" panose="030F0702030302020204" pitchFamily="66" charset="0"/>
              </a:rPr>
              <a:t> </a:t>
            </a:r>
            <a:r>
              <a:rPr lang="en-US" altLang="en-US" sz="2000" dirty="0" err="1">
                <a:latin typeface="Comic Sans MS" panose="030F0702030302020204" pitchFamily="66" charset="0"/>
              </a:rPr>
              <a:t>karık</a:t>
            </a:r>
            <a:r>
              <a:rPr lang="tr-TR" altLang="en-US" sz="2000" dirty="0">
                <a:latin typeface="Comic Sans MS" panose="030F0702030302020204" pitchFamily="66" charset="0"/>
              </a:rPr>
              <a:t>’</a:t>
            </a:r>
            <a:r>
              <a:rPr lang="en-US" altLang="en-US" sz="2000" dirty="0">
                <a:latin typeface="Comic Sans MS" panose="030F0702030302020204" pitchFamily="66" charset="0"/>
              </a:rPr>
              <a:t> </a:t>
            </a:r>
            <a:r>
              <a:rPr lang="en-US" altLang="en-US" sz="2000" dirty="0" err="1">
                <a:latin typeface="Comic Sans MS" panose="030F0702030302020204" pitchFamily="66" charset="0"/>
              </a:rPr>
              <a:t>adı</a:t>
            </a:r>
            <a:r>
              <a:rPr lang="en-US" altLang="en-US" sz="2000" dirty="0">
                <a:latin typeface="Comic Sans MS" panose="030F0702030302020204" pitchFamily="66" charset="0"/>
              </a:rPr>
              <a:t> </a:t>
            </a:r>
            <a:r>
              <a:rPr lang="en-US" altLang="en-US" sz="2000" dirty="0" err="1">
                <a:latin typeface="Comic Sans MS" panose="030F0702030302020204" pitchFamily="66" charset="0"/>
              </a:rPr>
              <a:t>verilir</a:t>
            </a:r>
            <a:r>
              <a:rPr lang="en-US" altLang="en-US" sz="2000" dirty="0">
                <a:latin typeface="Comic Sans MS" panose="030F0702030302020204" pitchFamily="66" charset="0"/>
              </a:rPr>
              <a:t>.</a:t>
            </a:r>
          </a:p>
        </p:txBody>
      </p:sp>
    </p:spTree>
    <p:extLst>
      <p:ext uri="{BB962C8B-B14F-4D97-AF65-F5344CB8AC3E}">
        <p14:creationId xmlns:p14="http://schemas.microsoft.com/office/powerpoint/2010/main" val="3567705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10813" y="923751"/>
            <a:ext cx="10073148" cy="2308324"/>
          </a:xfrm>
          <a:prstGeom prst="rect">
            <a:avLst/>
          </a:prstGeom>
        </p:spPr>
        <p:txBody>
          <a:bodyPr wrap="square">
            <a:spAutoFit/>
          </a:bodyPr>
          <a:lstStyle/>
          <a:p>
            <a:pPr algn="just">
              <a:defRPr/>
            </a:pPr>
            <a:r>
              <a:rPr lang="tr-TR" sz="2400" dirty="0">
                <a:solidFill>
                  <a:srgbClr val="800000"/>
                </a:solidFill>
                <a:effectLst>
                  <a:outerShdw blurRad="38100" dist="38100" dir="2700000" algn="tl">
                    <a:srgbClr val="C0C0C0"/>
                  </a:outerShdw>
                </a:effectLst>
                <a:latin typeface="Comic Sans MS" pitchFamily="66" charset="0"/>
              </a:rPr>
              <a:t>Bitki özellikleri </a:t>
            </a:r>
          </a:p>
          <a:p>
            <a:pPr algn="just">
              <a:defRPr/>
            </a:pPr>
            <a:r>
              <a:rPr lang="tr-TR" sz="2400" dirty="0">
                <a:solidFill>
                  <a:srgbClr val="000099"/>
                </a:solidFill>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Karık</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sulama</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yöntemi</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sıraya</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ekilen</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ya</a:t>
            </a:r>
            <a:r>
              <a:rPr lang="tr-TR" sz="2400" dirty="0">
                <a:effectLst>
                  <a:outerShdw blurRad="38100" dist="38100" dir="2700000" algn="tl">
                    <a:srgbClr val="C0C0C0"/>
                  </a:outerShdw>
                </a:effectLst>
                <a:latin typeface="Comic Sans MS" pitchFamily="66" charset="0"/>
              </a:rPr>
              <a:t> </a:t>
            </a:r>
            <a:r>
              <a:rPr lang="en-US" sz="2400" dirty="0">
                <a:effectLst>
                  <a:outerShdw blurRad="38100" dist="38100" dir="2700000" algn="tl">
                    <a:srgbClr val="C0C0C0"/>
                  </a:outerShdw>
                </a:effectLst>
                <a:latin typeface="Comic Sans MS" pitchFamily="66" charset="0"/>
              </a:rPr>
              <a:t>da </a:t>
            </a:r>
            <a:r>
              <a:rPr lang="en-US" sz="2400" dirty="0" err="1">
                <a:effectLst>
                  <a:outerShdw blurRad="38100" dist="38100" dir="2700000" algn="tl">
                    <a:srgbClr val="C0C0C0"/>
                  </a:outerShdw>
                </a:effectLst>
                <a:latin typeface="Comic Sans MS" pitchFamily="66" charset="0"/>
              </a:rPr>
              <a:t>dikilen</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bitkilerle</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meyve</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bahçeleri</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ve</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ba</a:t>
            </a:r>
            <a:r>
              <a:rPr lang="tr-TR" sz="2400" dirty="0">
                <a:effectLst>
                  <a:outerShdw blurRad="38100" dist="38100" dir="2700000" algn="tl">
                    <a:srgbClr val="C0C0C0"/>
                  </a:outerShdw>
                </a:effectLst>
                <a:latin typeface="Comic Sans MS" pitchFamily="66" charset="0"/>
              </a:rPr>
              <a:t>ğ</a:t>
            </a:r>
            <a:r>
              <a:rPr lang="en-US" sz="2400" dirty="0">
                <a:effectLst>
                  <a:outerShdw blurRad="38100" dist="38100" dir="2700000" algn="tl">
                    <a:srgbClr val="C0C0C0"/>
                  </a:outerShdw>
                </a:effectLst>
                <a:latin typeface="Comic Sans MS" pitchFamily="66" charset="0"/>
              </a:rPr>
              <a:t>ın </a:t>
            </a:r>
            <a:r>
              <a:rPr lang="en-US" sz="2400" dirty="0" err="1">
                <a:effectLst>
                  <a:outerShdw blurRad="38100" dist="38100" dir="2700000" algn="tl">
                    <a:srgbClr val="C0C0C0"/>
                  </a:outerShdw>
                </a:effectLst>
                <a:latin typeface="Comic Sans MS" pitchFamily="66" charset="0"/>
              </a:rPr>
              <a:t>sulanmasında</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kullanılır</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Yöntem</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bitki</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kök</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boğazının</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ıslatılmasından</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zarar</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gören</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bitkilerin</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sulanmasına</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çok</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uygundur</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Bunun</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nedeni</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bitkilerin</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karıklar</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arasındaki</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sırtlarda</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yetiştirilmesi</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ve</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bitki</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kök</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bo</a:t>
            </a:r>
            <a:r>
              <a:rPr lang="tr-TR" sz="2400" dirty="0">
                <a:effectLst>
                  <a:outerShdw blurRad="38100" dist="38100" dir="2700000" algn="tl">
                    <a:srgbClr val="C0C0C0"/>
                  </a:outerShdw>
                </a:effectLst>
                <a:latin typeface="Comic Sans MS" pitchFamily="66" charset="0"/>
              </a:rPr>
              <a:t>ğ</a:t>
            </a:r>
            <a:r>
              <a:rPr lang="en-US" sz="2400" dirty="0" err="1">
                <a:effectLst>
                  <a:outerShdw blurRad="38100" dist="38100" dir="2700000" algn="tl">
                    <a:srgbClr val="C0C0C0"/>
                  </a:outerShdw>
                </a:effectLst>
                <a:latin typeface="Comic Sans MS" pitchFamily="66" charset="0"/>
              </a:rPr>
              <a:t>azının</a:t>
            </a:r>
            <a:r>
              <a:rPr lang="en-US" sz="2400" dirty="0">
                <a:effectLst>
                  <a:outerShdw blurRad="38100" dist="38100" dir="2700000" algn="tl">
                    <a:srgbClr val="C0C0C0"/>
                  </a:outerShdw>
                </a:effectLst>
                <a:latin typeface="Comic Sans MS" pitchFamily="66" charset="0"/>
              </a:rPr>
              <a:t> </a:t>
            </a:r>
            <a:r>
              <a:rPr lang="en-US" sz="2400" dirty="0" err="1">
                <a:effectLst>
                  <a:outerShdw blurRad="38100" dist="38100" dir="2700000" algn="tl">
                    <a:srgbClr val="C0C0C0"/>
                  </a:outerShdw>
                </a:effectLst>
                <a:latin typeface="Comic Sans MS" pitchFamily="66" charset="0"/>
              </a:rPr>
              <a:t>ıslatılmamasıdır</a:t>
            </a:r>
            <a:r>
              <a:rPr lang="en-US" sz="2400" dirty="0">
                <a:effectLst>
                  <a:outerShdw blurRad="38100" dist="38100" dir="2700000" algn="tl">
                    <a:srgbClr val="C0C0C0"/>
                  </a:outerShdw>
                </a:effectLst>
                <a:latin typeface="Comic Sans MS" pitchFamily="66" charset="0"/>
              </a:rPr>
              <a:t>.</a:t>
            </a:r>
          </a:p>
        </p:txBody>
      </p:sp>
      <p:sp>
        <p:nvSpPr>
          <p:cNvPr id="3" name="Dikdörtgen 2"/>
          <p:cNvSpPr/>
          <p:nvPr/>
        </p:nvSpPr>
        <p:spPr>
          <a:xfrm>
            <a:off x="1710813" y="3365587"/>
            <a:ext cx="9896168" cy="1569660"/>
          </a:xfrm>
          <a:prstGeom prst="rect">
            <a:avLst/>
          </a:prstGeom>
        </p:spPr>
        <p:txBody>
          <a:bodyPr wrap="square">
            <a:spAutoFit/>
          </a:bodyPr>
          <a:lstStyle/>
          <a:p>
            <a:pPr algn="just">
              <a:defRPr/>
            </a:pPr>
            <a:r>
              <a:rPr lang="tr-TR" sz="2400" dirty="0">
                <a:solidFill>
                  <a:srgbClr val="800000"/>
                </a:solidFill>
                <a:effectLst>
                  <a:outerShdw blurRad="38100" dist="38100" dir="2700000" algn="tl">
                    <a:srgbClr val="C0C0C0"/>
                  </a:outerShdw>
                </a:effectLst>
                <a:latin typeface="Comic Sans MS" pitchFamily="66" charset="0"/>
              </a:rPr>
              <a:t>Su Kaynağı</a:t>
            </a:r>
          </a:p>
          <a:p>
            <a:pPr algn="just">
              <a:defRPr/>
            </a:pPr>
            <a:r>
              <a:rPr lang="tr-TR" sz="2400" dirty="0">
                <a:solidFill>
                  <a:srgbClr val="000099"/>
                </a:solidFill>
                <a:effectLst>
                  <a:outerShdw blurRad="38100" dist="38100" dir="2700000" algn="tl">
                    <a:srgbClr val="C0C0C0"/>
                  </a:outerShdw>
                </a:effectLst>
                <a:latin typeface="Comic Sans MS" pitchFamily="66" charset="0"/>
              </a:rPr>
              <a:t>	</a:t>
            </a:r>
            <a:r>
              <a:rPr lang="tr-TR" sz="2400" dirty="0">
                <a:effectLst>
                  <a:outerShdw blurRad="38100" dist="38100" dir="2700000" algn="tl">
                    <a:srgbClr val="C0C0C0"/>
                  </a:outerShdw>
                </a:effectLst>
                <a:latin typeface="Comic Sans MS" pitchFamily="66" charset="0"/>
              </a:rPr>
              <a:t>Tava ve uzun tava yöntemlerinin aksine daha düşük debilerle sulanabilirler. Tarla başı kanalındaki 10-15 L/s ‘</a:t>
            </a:r>
            <a:r>
              <a:rPr lang="tr-TR" sz="2400" dirty="0" err="1">
                <a:effectLst>
                  <a:outerShdw blurRad="38100" dist="38100" dir="2700000" algn="tl">
                    <a:srgbClr val="C0C0C0"/>
                  </a:outerShdw>
                </a:effectLst>
                <a:latin typeface="Comic Sans MS" pitchFamily="66" charset="0"/>
              </a:rPr>
              <a:t>lik</a:t>
            </a:r>
            <a:r>
              <a:rPr lang="tr-TR" sz="2400" dirty="0">
                <a:effectLst>
                  <a:outerShdw blurRad="38100" dist="38100" dir="2700000" algn="tl">
                    <a:srgbClr val="C0C0C0"/>
                  </a:outerShdw>
                </a:effectLst>
                <a:latin typeface="Comic Sans MS" pitchFamily="66" charset="0"/>
              </a:rPr>
              <a:t> bir debi yöntem için yeterlidir.</a:t>
            </a:r>
            <a:endParaRPr lang="en-US" sz="2400" dirty="0">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2728872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a:xfrm>
            <a:off x="1523878" y="408564"/>
            <a:ext cx="9601196" cy="1303867"/>
          </a:xfrm>
        </p:spPr>
        <p:txBody>
          <a:bodyPr>
            <a:normAutofit/>
          </a:bodyPr>
          <a:lstStyle/>
          <a:p>
            <a:pPr algn="ctr"/>
            <a:r>
              <a:rPr lang="tr-TR" sz="4800" b="1" dirty="0">
                <a:solidFill>
                  <a:srgbClr val="C00000"/>
                </a:solidFill>
                <a:latin typeface="Candara Light" panose="020E0502030303020204" pitchFamily="34" charset="0"/>
              </a:rPr>
              <a:t>KARIK SULAMA YÖNTEMİ</a:t>
            </a:r>
          </a:p>
        </p:txBody>
      </p:sp>
      <p:sp>
        <p:nvSpPr>
          <p:cNvPr id="3" name="İçerik Yer Tutucusu 2"/>
          <p:cNvSpPr>
            <a:spLocks noGrp="1"/>
          </p:cNvSpPr>
          <p:nvPr>
            <p:ph idx="1"/>
          </p:nvPr>
        </p:nvSpPr>
        <p:spPr>
          <a:xfrm>
            <a:off x="2589212" y="1563329"/>
            <a:ext cx="8915400" cy="4347893"/>
          </a:xfrm>
        </p:spPr>
        <p:txBody>
          <a:bodyPr>
            <a:normAutofit/>
          </a:bodyPr>
          <a:lstStyle/>
          <a:p>
            <a:pPr algn="just">
              <a:lnSpc>
                <a:spcPct val="110000"/>
              </a:lnSpc>
            </a:pPr>
            <a:r>
              <a:rPr lang="en-US" altLang="en-US" sz="2400" dirty="0" err="1">
                <a:solidFill>
                  <a:schemeClr val="tx1"/>
                </a:solidFill>
                <a:latin typeface="Comic Sans MS" panose="030F0702030302020204" pitchFamily="66" charset="0"/>
              </a:rPr>
              <a:t>Karık</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sulama</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yönteminde</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hafif</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bünyeli</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topraklarda</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su</a:t>
            </a:r>
            <a:r>
              <a:rPr lang="tr-TR" altLang="en-US" sz="2400" dirty="0" err="1">
                <a:solidFill>
                  <a:schemeClr val="tx1"/>
                </a:solidFill>
                <a:latin typeface="Comic Sans MS" panose="030F0702030302020204" pitchFamily="66" charset="0"/>
              </a:rPr>
              <a:t>yu</a:t>
            </a:r>
            <a:r>
              <a:rPr lang="en-US" altLang="en-US" sz="2400" dirty="0">
                <a:solidFill>
                  <a:schemeClr val="tx1"/>
                </a:solidFill>
                <a:latin typeface="Comic Sans MS" panose="030F0702030302020204" pitchFamily="66" charset="0"/>
              </a:rPr>
              <a:t>n</a:t>
            </a:r>
            <a:r>
              <a:rPr lang="tr-TR"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derine</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hareketi</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fazla</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buna</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karşılık</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yanal</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hareketi</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daha</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azdır</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Ağır</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bünyeli</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topraklarda</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ise</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bu</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işlem</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terstir</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Başka</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bir</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deyişle</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ağır</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bünyeli</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topraklarda</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suyun</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yanal</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hareketi</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fazla</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derine</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doğru</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hareketi</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azdır</a:t>
            </a:r>
            <a:r>
              <a:rPr lang="tr-TR" altLang="en-US" sz="2400" dirty="0">
                <a:solidFill>
                  <a:schemeClr val="tx1"/>
                </a:solidFill>
                <a:latin typeface="Comic Sans MS" panose="030F0702030302020204" pitchFamily="66" charset="0"/>
              </a:rPr>
              <a:t>. </a:t>
            </a:r>
          </a:p>
          <a:p>
            <a:pPr algn="just">
              <a:lnSpc>
                <a:spcPct val="110000"/>
              </a:lnSpc>
            </a:pPr>
            <a:r>
              <a:rPr lang="en-US" altLang="en-US" sz="2400" dirty="0">
                <a:solidFill>
                  <a:schemeClr val="tx1"/>
                </a:solidFill>
                <a:latin typeface="Comic Sans MS" panose="030F0702030302020204" pitchFamily="66" charset="0"/>
              </a:rPr>
              <a:t>Bu </a:t>
            </a:r>
            <a:r>
              <a:rPr lang="en-US" altLang="en-US" sz="2400" dirty="0" err="1">
                <a:solidFill>
                  <a:schemeClr val="tx1"/>
                </a:solidFill>
                <a:latin typeface="Comic Sans MS" panose="030F0702030302020204" pitchFamily="66" charset="0"/>
              </a:rPr>
              <a:t>nedenle</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ağır</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bünyeli</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topraklarda</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karık</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aralığı</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daha</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fazla</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alınabilir</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Suyun</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yanal</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hareketinin</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az</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olduğu</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topraklarda</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karık</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aralığı</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geniş</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alınırsa</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karıklar</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arasında</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ıslatılmayan</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alan</a:t>
            </a:r>
            <a:r>
              <a:rPr lang="en-US" altLang="en-US" sz="2400" dirty="0">
                <a:solidFill>
                  <a:schemeClr val="tx1"/>
                </a:solidFill>
                <a:latin typeface="Comic Sans MS" panose="030F0702030302020204" pitchFamily="66" charset="0"/>
              </a:rPr>
              <a:t> </a:t>
            </a:r>
            <a:r>
              <a:rPr lang="en-US" altLang="en-US" sz="2400" dirty="0" err="1">
                <a:solidFill>
                  <a:schemeClr val="tx1"/>
                </a:solidFill>
                <a:latin typeface="Comic Sans MS" panose="030F0702030302020204" pitchFamily="66" charset="0"/>
              </a:rPr>
              <a:t>kalabilir</a:t>
            </a:r>
            <a:r>
              <a:rPr lang="en-US" altLang="en-US" sz="2400" dirty="0">
                <a:solidFill>
                  <a:schemeClr val="tx1"/>
                </a:solidFill>
                <a:latin typeface="Comic Sans MS" panose="030F0702030302020204" pitchFamily="66" charset="0"/>
              </a:rPr>
              <a:t>. </a:t>
            </a:r>
          </a:p>
          <a:p>
            <a:endParaRPr lang="tr-TR" dirty="0">
              <a:solidFill>
                <a:schemeClr val="tx1"/>
              </a:solidFill>
            </a:endParaRPr>
          </a:p>
        </p:txBody>
      </p:sp>
    </p:spTree>
    <p:extLst>
      <p:ext uri="{BB962C8B-B14F-4D97-AF65-F5344CB8AC3E}">
        <p14:creationId xmlns:p14="http://schemas.microsoft.com/office/powerpoint/2010/main" val="1360413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675" y="0"/>
            <a:ext cx="9899070" cy="6858000"/>
          </a:xfrm>
          <a:prstGeom prst="rect">
            <a:avLst/>
          </a:prstGeom>
        </p:spPr>
      </p:pic>
    </p:spTree>
    <p:extLst>
      <p:ext uri="{BB962C8B-B14F-4D97-AF65-F5344CB8AC3E}">
        <p14:creationId xmlns:p14="http://schemas.microsoft.com/office/powerpoint/2010/main" val="3137255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urrow irrig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900754" y="0"/>
            <a:ext cx="5575924" cy="2148190"/>
          </a:xfrm>
          <a:prstGeom prst="rect">
            <a:avLst/>
          </a:prstGeom>
        </p:spPr>
      </p:pic>
      <p:pic>
        <p:nvPicPr>
          <p:cNvPr id="3" name="Picture 9" descr="furrow irrig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986272" y="2161316"/>
            <a:ext cx="6859646" cy="2286721"/>
          </a:xfrm>
          <a:prstGeom prst="rect">
            <a:avLst/>
          </a:prstGeom>
        </p:spPr>
      </p:pic>
      <p:pic>
        <p:nvPicPr>
          <p:cNvPr id="2050" name="Picture 2" descr="karık ile ilgili görsel sonucu"/>
          <p:cNvPicPr>
            <a:picLocks noChangeAspect="1" noChangeArrowheads="1"/>
          </p:cNvPicPr>
          <p:nvPr/>
        </p:nvPicPr>
        <p:blipFill rotWithShape="1">
          <a:blip r:embed="rId4">
            <a:extLst>
              <a:ext uri="{28A0092B-C50C-407E-A947-70E740481C1C}">
                <a14:useLocalDpi xmlns:a14="http://schemas.microsoft.com/office/drawing/2010/main" val="0"/>
              </a:ext>
            </a:extLst>
          </a:blip>
          <a:srcRect t="8043"/>
          <a:stretch/>
        </p:blipFill>
        <p:spPr bwMode="auto">
          <a:xfrm>
            <a:off x="6511636" y="4461163"/>
            <a:ext cx="5471393" cy="236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725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lgili resim"/>
          <p:cNvPicPr>
            <a:picLocks noChangeAspect="1" noChangeArrowheads="1"/>
          </p:cNvPicPr>
          <p:nvPr/>
        </p:nvPicPr>
        <p:blipFill rotWithShape="1">
          <a:blip r:embed="rId2">
            <a:extLst>
              <a:ext uri="{28A0092B-C50C-407E-A947-70E740481C1C}">
                <a14:useLocalDpi xmlns:a14="http://schemas.microsoft.com/office/drawing/2010/main" val="0"/>
              </a:ext>
            </a:extLst>
          </a:blip>
          <a:srcRect l="3870" t="3096"/>
          <a:stretch/>
        </p:blipFill>
        <p:spPr bwMode="auto">
          <a:xfrm>
            <a:off x="6469629" y="1052941"/>
            <a:ext cx="5680805" cy="47659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0070"/>
          <a:stretch/>
        </p:blipFill>
        <p:spPr>
          <a:xfrm>
            <a:off x="732746" y="155910"/>
            <a:ext cx="5695764" cy="3144982"/>
          </a:xfrm>
          <a:prstGeom prst="rect">
            <a:avLst/>
          </a:prstGeom>
        </p:spPr>
      </p:pic>
      <p:pic>
        <p:nvPicPr>
          <p:cNvPr id="4" name="Picture 2" descr="İlgili resim"/>
          <p:cNvPicPr>
            <a:picLocks noChangeAspect="1" noChangeArrowheads="1"/>
          </p:cNvPicPr>
          <p:nvPr/>
        </p:nvPicPr>
        <p:blipFill rotWithShape="1">
          <a:blip r:embed="rId4">
            <a:extLst>
              <a:ext uri="{28A0092B-C50C-407E-A947-70E740481C1C}">
                <a14:useLocalDpi xmlns:a14="http://schemas.microsoft.com/office/drawing/2010/main" val="0"/>
              </a:ext>
            </a:extLst>
          </a:blip>
          <a:srcRect l="3981" r="4109"/>
          <a:stretch/>
        </p:blipFill>
        <p:spPr bwMode="auto">
          <a:xfrm>
            <a:off x="746602" y="3397877"/>
            <a:ext cx="5681908" cy="3349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6575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308</TotalTime>
  <Words>1103</Words>
  <Application>Microsoft Office PowerPoint</Application>
  <PresentationFormat>Geniş ekran</PresentationFormat>
  <Paragraphs>107</Paragraphs>
  <Slides>24</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24</vt:i4>
      </vt:variant>
    </vt:vector>
  </HeadingPairs>
  <TitlesOfParts>
    <vt:vector size="35" baseType="lpstr">
      <vt:lpstr>Aptos</vt:lpstr>
      <vt:lpstr>Aptos Display</vt:lpstr>
      <vt:lpstr>Arial</vt:lpstr>
      <vt:lpstr>Calibri</vt:lpstr>
      <vt:lpstr>Cambria</vt:lpstr>
      <vt:lpstr>Cambria Math</vt:lpstr>
      <vt:lpstr>Candara Light</vt:lpstr>
      <vt:lpstr>Comic Sans MS</vt:lpstr>
      <vt:lpstr>Constantia</vt:lpstr>
      <vt:lpstr>Wingdings</vt:lpstr>
      <vt:lpstr>Office Teması</vt:lpstr>
      <vt:lpstr>KARIK SULAMA YÖNTEMİ</vt:lpstr>
      <vt:lpstr>KARIK SULAMA YÖNTEMİ</vt:lpstr>
      <vt:lpstr>PowerPoint Sunusu</vt:lpstr>
      <vt:lpstr>PowerPoint Sunusu</vt:lpstr>
      <vt:lpstr>PowerPoint Sunusu</vt:lpstr>
      <vt:lpstr>KARIK SULAMA YÖNTEMİ</vt:lpstr>
      <vt:lpstr>PowerPoint Sunusu</vt:lpstr>
      <vt:lpstr>PowerPoint Sunusu</vt:lpstr>
      <vt:lpstr>PowerPoint Sunusu</vt:lpstr>
      <vt:lpstr>PowerPoint Sunusu</vt:lpstr>
      <vt:lpstr>PowerPoint Sunusu</vt:lpstr>
      <vt:lpstr>Yöntemin Avantajları</vt:lpstr>
      <vt:lpstr>Yöntemin Dezavantajları </vt:lpstr>
      <vt:lpstr>Karık Tipleri</vt:lpstr>
      <vt:lpstr>     Karık Sulama Sistemlerinin Tasarımı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KARIK SULAMA YÖNTEMİ</dc:title>
  <dc:creator>Melis ŞEHİRALİ</dc:creator>
  <cp:lastModifiedBy>ÖMER BURHAN ARSLAN</cp:lastModifiedBy>
  <cp:revision>24</cp:revision>
  <dcterms:created xsi:type="dcterms:W3CDTF">2015-10-11T17:48:06Z</dcterms:created>
  <dcterms:modified xsi:type="dcterms:W3CDTF">2024-09-19T07:26:42Z</dcterms:modified>
</cp:coreProperties>
</file>